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461BC04-7DDC-4B17-B948-BCCFD1E53B4B}" type="datetimeFigureOut">
              <a:rPr lang="en-US" smtClean="0"/>
              <a:t>9/16/2014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97C99B0C-D5BC-470E-96B5-40CF8F360EB4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128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BC04-7DDC-4B17-B948-BCCFD1E53B4B}" type="datetimeFigureOut">
              <a:rPr lang="en-US" smtClean="0"/>
              <a:t>9/16/2014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9B0C-D5BC-470E-96B5-40CF8F360E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481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BC04-7DDC-4B17-B948-BCCFD1E53B4B}" type="datetimeFigureOut">
              <a:rPr lang="en-US" smtClean="0"/>
              <a:t>9/16/2014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9B0C-D5BC-470E-96B5-40CF8F360EB4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481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BC04-7DDC-4B17-B948-BCCFD1E53B4B}" type="datetimeFigureOut">
              <a:rPr lang="en-US" smtClean="0"/>
              <a:t>9/16/2014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9B0C-D5BC-470E-96B5-40CF8F360EB4}" type="slidenum">
              <a:rPr lang="en-AU" smtClean="0"/>
              <a:t>‹#›</a:t>
            </a:fld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443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BC04-7DDC-4B17-B948-BCCFD1E53B4B}" type="datetimeFigureOut">
              <a:rPr lang="en-US" smtClean="0"/>
              <a:t>9/16/2014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9B0C-D5BC-470E-96B5-40CF8F360E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5158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BC04-7DDC-4B17-B948-BCCFD1E53B4B}" type="datetimeFigureOut">
              <a:rPr lang="en-US" smtClean="0"/>
              <a:t>9/16/2014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9B0C-D5BC-470E-96B5-40CF8F360EB4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256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BC04-7DDC-4B17-B948-BCCFD1E53B4B}" type="datetimeFigureOut">
              <a:rPr lang="en-US" smtClean="0"/>
              <a:t>9/16/2014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9B0C-D5BC-470E-96B5-40CF8F360EB4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33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BC04-7DDC-4B17-B948-BCCFD1E53B4B}" type="datetimeFigureOut">
              <a:rPr lang="en-US" smtClean="0"/>
              <a:t>9/16/2014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9B0C-D5BC-470E-96B5-40CF8F360EB4}" type="slidenum">
              <a:rPr lang="en-AU" smtClean="0"/>
              <a:t>‹#›</a:t>
            </a:fld>
            <a:endParaRPr lang="en-A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486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BC04-7DDC-4B17-B948-BCCFD1E53B4B}" type="datetimeFigureOut">
              <a:rPr lang="en-US" smtClean="0"/>
              <a:t>9/16/2014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9B0C-D5BC-470E-96B5-40CF8F360EB4}" type="slidenum">
              <a:rPr lang="en-AU" smtClean="0"/>
              <a:t>‹#›</a:t>
            </a:fld>
            <a:endParaRPr lang="en-A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57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BC04-7DDC-4B17-B948-BCCFD1E53B4B}" type="datetimeFigureOut">
              <a:rPr lang="en-US" smtClean="0"/>
              <a:t>9/16/2014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9B0C-D5BC-470E-96B5-40CF8F360E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237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BC04-7DDC-4B17-B948-BCCFD1E53B4B}" type="datetimeFigureOut">
              <a:rPr lang="en-US" smtClean="0"/>
              <a:t>9/16/2014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9B0C-D5BC-470E-96B5-40CF8F360EB4}" type="slidenum">
              <a:rPr lang="en-AU" smtClean="0"/>
              <a:t>‹#›</a:t>
            </a:fld>
            <a:endParaRPr lang="en-A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229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BC04-7DDC-4B17-B948-BCCFD1E53B4B}" type="datetimeFigureOut">
              <a:rPr lang="en-US" smtClean="0"/>
              <a:t>9/16/2014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9B0C-D5BC-470E-96B5-40CF8F360E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5323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BC04-7DDC-4B17-B948-BCCFD1E53B4B}" type="datetimeFigureOut">
              <a:rPr lang="en-US" smtClean="0"/>
              <a:t>9/16/2014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9B0C-D5BC-470E-96B5-40CF8F360EB4}" type="slidenum">
              <a:rPr lang="en-AU" smtClean="0"/>
              <a:t>‹#›</a:t>
            </a:fld>
            <a:endParaRPr lang="en-A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408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BC04-7DDC-4B17-B948-BCCFD1E53B4B}" type="datetimeFigureOut">
              <a:rPr lang="en-US" smtClean="0"/>
              <a:t>9/16/2014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9B0C-D5BC-470E-96B5-40CF8F360EB4}" type="slidenum">
              <a:rPr lang="en-AU" smtClean="0"/>
              <a:t>‹#›</a:t>
            </a:fld>
            <a:endParaRPr lang="en-A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53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BC04-7DDC-4B17-B948-BCCFD1E53B4B}" type="datetimeFigureOut">
              <a:rPr lang="en-US" smtClean="0"/>
              <a:t>9/16/2014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9B0C-D5BC-470E-96B5-40CF8F360E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642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BC04-7DDC-4B17-B948-BCCFD1E53B4B}" type="datetimeFigureOut">
              <a:rPr lang="en-US" smtClean="0"/>
              <a:t>9/16/2014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9B0C-D5BC-470E-96B5-40CF8F360EB4}" type="slidenum">
              <a:rPr lang="en-AU" smtClean="0"/>
              <a:t>‹#›</a:t>
            </a:fld>
            <a:endParaRPr lang="en-A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791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BC04-7DDC-4B17-B948-BCCFD1E53B4B}" type="datetimeFigureOut">
              <a:rPr lang="en-US" smtClean="0"/>
              <a:t>9/16/2014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9B0C-D5BC-470E-96B5-40CF8F360E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1515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61BC04-7DDC-4B17-B948-BCCFD1E53B4B}" type="datetimeFigureOut">
              <a:rPr lang="en-US" smtClean="0"/>
              <a:t>9/16/2014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C99B0C-D5BC-470E-96B5-40CF8F360E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28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BRAIN RESEARCH METHODS</a:t>
            </a:r>
            <a:br>
              <a:rPr lang="en-US" sz="2800" dirty="0" smtClean="0"/>
            </a:br>
            <a:r>
              <a:rPr lang="en-US" sz="2800" dirty="0" smtClean="0"/>
              <a:t>					</a:t>
            </a:r>
            <a:endParaRPr lang="en-AU" sz="1800" dirty="0" smtClean="0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54584" y="2224089"/>
            <a:ext cx="5369974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b="1">
                <a:latin typeface="Times New Roman" pitchFamily="18" charset="0"/>
              </a:rPr>
              <a:t>Studies examine changes in – behaviour</a:t>
            </a:r>
          </a:p>
          <a:p>
            <a:pPr lvl="4"/>
            <a:r>
              <a:rPr lang="en-US" sz="2000" b="1">
                <a:latin typeface="Times New Roman" pitchFamily="18" charset="0"/>
              </a:rPr>
              <a:t>                    - personality</a:t>
            </a:r>
          </a:p>
          <a:p>
            <a:pPr lvl="4"/>
            <a:r>
              <a:rPr lang="en-US" sz="2000" b="1">
                <a:latin typeface="Times New Roman" pitchFamily="18" charset="0"/>
              </a:rPr>
              <a:t>                    - sensory capacity</a:t>
            </a:r>
          </a:p>
          <a:p>
            <a:pPr lvl="4"/>
            <a:endParaRPr lang="en-US" sz="2000" b="1">
              <a:latin typeface="Times New Roman" pitchFamily="18" charset="0"/>
            </a:endParaRPr>
          </a:p>
          <a:p>
            <a:pPr lvl="4"/>
            <a:r>
              <a:rPr lang="en-US" sz="2000" b="1">
                <a:latin typeface="Times New Roman" pitchFamily="18" charset="0"/>
              </a:rPr>
              <a:t> </a:t>
            </a:r>
            <a:endParaRPr lang="en-AU" sz="2000" b="1">
              <a:latin typeface="Times New Roman" pitchFamily="18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49425" y="3581400"/>
            <a:ext cx="41910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Caused by</a:t>
            </a:r>
            <a:r>
              <a:rPr lang="en-US" b="1">
                <a:latin typeface="Times New Roman" pitchFamily="18" charset="0"/>
              </a:rPr>
              <a:t> – </a:t>
            </a:r>
            <a:r>
              <a:rPr lang="en-US" sz="2000" b="1">
                <a:latin typeface="Times New Roman" pitchFamily="18" charset="0"/>
              </a:rPr>
              <a:t>brain diseases or injury.</a:t>
            </a:r>
            <a:endParaRPr lang="en-AU" b="1">
              <a:latin typeface="Times New Roman" pitchFamily="18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92447" y="4267200"/>
            <a:ext cx="479394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Techniques used – </a:t>
            </a:r>
          </a:p>
          <a:p>
            <a:pPr>
              <a:buFontTx/>
              <a:buChar char="•"/>
            </a:pPr>
            <a:r>
              <a:rPr lang="en-US">
                <a:latin typeface="Times New Roman" pitchFamily="18" charset="0"/>
              </a:rPr>
              <a:t>Ablation – surgical removal of a part of the brain</a:t>
            </a:r>
          </a:p>
          <a:p>
            <a:pPr>
              <a:buFontTx/>
              <a:buChar char="•"/>
            </a:pPr>
            <a:endParaRPr lang="en-AU">
              <a:latin typeface="Times New Roman" pitchFamily="18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92447" y="5105400"/>
            <a:ext cx="40094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>
                <a:latin typeface="Times New Roman" pitchFamily="18" charset="0"/>
              </a:rPr>
              <a:t>Electrical Stimulation – using electrodes</a:t>
            </a:r>
            <a:endParaRPr lang="en-AU">
              <a:latin typeface="Times New Roman" pitchFamily="18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92447" y="5638800"/>
            <a:ext cx="19062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>
                <a:latin typeface="Times New Roman" pitchFamily="18" charset="0"/>
              </a:rPr>
              <a:t>Deep Lesioning   </a:t>
            </a:r>
            <a:endParaRPr lang="en-AU">
              <a:latin typeface="Times New Roman" pitchFamily="18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92447" y="6172200"/>
            <a:ext cx="40222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>
                <a:latin typeface="Times New Roman" pitchFamily="18" charset="0"/>
              </a:rPr>
              <a:t>ESB – Electrical stimulation of the brain</a:t>
            </a:r>
            <a:endParaRPr lang="en-AU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autoUpdateAnimBg="0"/>
      <p:bldP spid="22532" grpId="0" autoUpdateAnimBg="0"/>
      <p:bldP spid="22534" grpId="0" autoUpdateAnimBg="0"/>
      <p:bldP spid="22535" grpId="0" autoUpdateAnimBg="0"/>
      <p:bldP spid="2253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470936" y="228601"/>
            <a:ext cx="7377991" cy="270843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- can assess </a:t>
            </a:r>
          </a:p>
          <a:p>
            <a:pPr>
              <a:spcBef>
                <a:spcPct val="50000"/>
              </a:spcBef>
            </a:pPr>
            <a:r>
              <a:rPr lang="en-US" sz="2000"/>
              <a:t>Strokes, brain &amp; spinal problems</a:t>
            </a:r>
          </a:p>
          <a:p>
            <a:pPr>
              <a:spcBef>
                <a:spcPct val="50000"/>
              </a:spcBef>
            </a:pPr>
            <a:r>
              <a:rPr lang="en-US" sz="2000"/>
              <a:t>weaknesses in blood vessels in the brain </a:t>
            </a:r>
          </a:p>
          <a:p>
            <a:pPr>
              <a:spcBef>
                <a:spcPct val="50000"/>
              </a:spcBef>
            </a:pPr>
            <a:r>
              <a:rPr lang="en-US" sz="2000"/>
              <a:t>Cancerous cells &amp; tumours </a:t>
            </a:r>
          </a:p>
          <a:p>
            <a:pPr>
              <a:spcBef>
                <a:spcPct val="50000"/>
              </a:spcBef>
            </a:pPr>
            <a:r>
              <a:rPr lang="en-US" sz="2000"/>
              <a:t>Lesions caused by epilepsy</a:t>
            </a:r>
          </a:p>
          <a:p>
            <a:pPr>
              <a:spcBef>
                <a:spcPct val="50000"/>
              </a:spcBef>
            </a:pPr>
            <a:r>
              <a:rPr lang="en-US" sz="2000"/>
              <a:t> damage to ligaments and tissues in joints (knees, ankles &amp; wrists).</a:t>
            </a:r>
            <a:endParaRPr lang="en-AU" sz="2000"/>
          </a:p>
        </p:txBody>
      </p:sp>
      <p:pic>
        <p:nvPicPr>
          <p:cNvPr id="55302" name="Picture 6" descr="C:\Program Files\Microsoft Office\Clipart\standard\stddir3\PE01235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1373" y="4572001"/>
            <a:ext cx="712944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470936" y="3962400"/>
            <a:ext cx="5331972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Functional Magnetic Resonance Imaging  (fMRI scan) </a:t>
            </a:r>
            <a:r>
              <a:rPr lang="en-US">
                <a:latin typeface="Times New Roman" charset="0"/>
              </a:rPr>
              <a:t> </a:t>
            </a:r>
            <a:endParaRPr lang="en-AU">
              <a:latin typeface="Times New Roman" charset="0"/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533073" y="4460876"/>
            <a:ext cx="6404317" cy="175432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>
                <a:latin typeface="Times New Roman" pitchFamily="18" charset="0"/>
              </a:rPr>
              <a:t>works the same as an MRI </a:t>
            </a:r>
          </a:p>
          <a:p>
            <a:pPr>
              <a:buFontTx/>
              <a:buChar char="-"/>
            </a:pPr>
            <a:r>
              <a:rPr lang="en-US">
                <a:latin typeface="Times New Roman" pitchFamily="18" charset="0"/>
              </a:rPr>
              <a:t>BUT  makes brain activity visible</a:t>
            </a:r>
          </a:p>
          <a:p>
            <a:pPr>
              <a:buFontTx/>
              <a:buChar char="-"/>
            </a:pPr>
            <a:r>
              <a:rPr lang="en-US">
                <a:latin typeface="Times New Roman" pitchFamily="18" charset="0"/>
              </a:rPr>
              <a:t> allows scientists to pinpoint areas in the brain that control feeling,</a:t>
            </a:r>
          </a:p>
          <a:p>
            <a:r>
              <a:rPr lang="en-US">
                <a:latin typeface="Times New Roman" pitchFamily="18" charset="0"/>
              </a:rPr>
              <a:t>thoughts &amp; actions</a:t>
            </a:r>
          </a:p>
          <a:p>
            <a:pPr>
              <a:buFontTx/>
              <a:buChar char="-"/>
            </a:pPr>
            <a:r>
              <a:rPr lang="en-US">
                <a:latin typeface="Times New Roman" pitchFamily="18" charset="0"/>
              </a:rPr>
              <a:t>Eg when a person taps their fingers – the motor cortex</a:t>
            </a:r>
          </a:p>
          <a:p>
            <a:r>
              <a:rPr lang="en-US">
                <a:latin typeface="Times New Roman" pitchFamily="18" charset="0"/>
              </a:rPr>
              <a:t>will be highlighted</a:t>
            </a:r>
            <a:endParaRPr lang="en-AU">
              <a:latin typeface="Times New Roman" pitchFamily="18" charset="0"/>
            </a:endParaRP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454584" y="3287714"/>
            <a:ext cx="7413696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/>
              <a:t>Generally considered safe but long – term exposure to high magnetic </a:t>
            </a:r>
          </a:p>
          <a:p>
            <a:r>
              <a:rPr lang="en-US" sz="2000"/>
              <a:t>levels are unknown</a:t>
            </a:r>
            <a:endParaRPr lang="en-AU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utoUpdateAnimBg="0"/>
      <p:bldP spid="55303" grpId="0" autoUpdateAnimBg="0"/>
      <p:bldP spid="55304" grpId="0" autoUpdateAnimBg="0"/>
      <p:bldP spid="5530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313957" y="381000"/>
            <a:ext cx="5331972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Functional Magnetic Resonance Imaging  (fMRI scan) </a:t>
            </a:r>
            <a:r>
              <a:rPr lang="en-US">
                <a:latin typeface="Times New Roman" charset="0"/>
              </a:rPr>
              <a:t> </a:t>
            </a:r>
            <a:endParaRPr lang="en-AU">
              <a:latin typeface="Times New Roman" charset="0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13957" y="1065213"/>
            <a:ext cx="5834482" cy="369331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/>
              <a:t>works the same as an MRI </a:t>
            </a:r>
          </a:p>
          <a:p>
            <a:pPr>
              <a:buFontTx/>
              <a:buChar char="-"/>
            </a:pPr>
            <a:r>
              <a:rPr lang="en-US"/>
              <a:t>BUT  makes brain activity visible</a:t>
            </a:r>
          </a:p>
          <a:p>
            <a:pPr>
              <a:buFontTx/>
              <a:buChar char="-"/>
            </a:pPr>
            <a:r>
              <a:rPr lang="en-US"/>
              <a:t> allows scientists to pinpoint areas in the brain that controls</a:t>
            </a:r>
          </a:p>
          <a:p>
            <a:r>
              <a:rPr lang="en-US"/>
              <a:t>  feeling, thoughts &amp; actions</a:t>
            </a:r>
          </a:p>
          <a:p>
            <a:pPr>
              <a:buFontTx/>
              <a:buChar char="-"/>
            </a:pPr>
            <a:r>
              <a:rPr lang="en-US"/>
              <a:t>eg when a person taps their fingers – the motor cortex</a:t>
            </a:r>
          </a:p>
          <a:p>
            <a:r>
              <a:rPr lang="en-US"/>
              <a:t>will be highlighted</a:t>
            </a:r>
          </a:p>
          <a:p>
            <a:endParaRPr lang="en-US"/>
          </a:p>
          <a:p>
            <a:pPr>
              <a:buFontTx/>
              <a:buChar char="-"/>
            </a:pPr>
            <a:r>
              <a:rPr lang="en-US"/>
              <a:t>detects changes in oxygen levels of blood in a </a:t>
            </a:r>
          </a:p>
          <a:p>
            <a:r>
              <a:rPr lang="en-US"/>
              <a:t> functioning brain</a:t>
            </a:r>
          </a:p>
          <a:p>
            <a:endParaRPr lang="en-US"/>
          </a:p>
          <a:p>
            <a:pPr>
              <a:buFontTx/>
              <a:buChar char="-"/>
            </a:pPr>
            <a:r>
              <a:rPr lang="en-US"/>
              <a:t>it is more sensitive than PET, to rapid changes in </a:t>
            </a:r>
          </a:p>
          <a:p>
            <a:r>
              <a:rPr lang="en-US"/>
              <a:t> neuronal activity so information on function is more </a:t>
            </a:r>
          </a:p>
          <a:p>
            <a:r>
              <a:rPr lang="en-US"/>
              <a:t> precise.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utoUpdateAnimBg="0"/>
      <p:bldP spid="6451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92446" y="304800"/>
            <a:ext cx="1752146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DISADVANTAGES</a:t>
            </a:r>
            <a:endParaRPr lang="en-AU">
              <a:solidFill>
                <a:schemeClr val="folHlink"/>
              </a:solidFill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56979" y="914400"/>
            <a:ext cx="5880584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 </a:t>
            </a:r>
            <a:r>
              <a:rPr lang="en-US"/>
              <a:t>- generally safe</a:t>
            </a:r>
          </a:p>
          <a:p>
            <a:pPr>
              <a:buFontTx/>
              <a:buChar char="-"/>
            </a:pPr>
            <a:r>
              <a:rPr lang="en-US"/>
              <a:t>long term effects of exposure to magnetic levels is unknown</a:t>
            </a:r>
          </a:p>
          <a:p>
            <a:pPr>
              <a:buFontTx/>
              <a:buChar char="-"/>
            </a:pPr>
            <a:r>
              <a:rPr lang="en-US">
                <a:latin typeface="Times New Roman" pitchFamily="18" charset="0"/>
              </a:rPr>
              <a:t> </a:t>
            </a:r>
            <a:r>
              <a:rPr lang="en-US"/>
              <a:t>some images can be difficult to interpret</a:t>
            </a:r>
            <a:endParaRPr lang="en-AU">
              <a:latin typeface="Times New Roman" pitchFamily="18" charset="0"/>
            </a:endParaRPr>
          </a:p>
        </p:txBody>
      </p:sp>
      <p:pic>
        <p:nvPicPr>
          <p:cNvPr id="56326" name="Picture 6" descr="C:\Program Files\Microsoft Office\Clipart\standard\stddir4\PE01906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9502" y="4994275"/>
            <a:ext cx="1412807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392447" y="2438400"/>
            <a:ext cx="4294574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Positron Emission Tomography  (PET scan) </a:t>
            </a:r>
            <a:r>
              <a:rPr lang="en-US">
                <a:latin typeface="Times New Roman" charset="0"/>
              </a:rPr>
              <a:t> </a:t>
            </a:r>
            <a:endParaRPr lang="en-AU">
              <a:latin typeface="Times New Roman" charset="0"/>
            </a:endParaRP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219116" y="2935288"/>
            <a:ext cx="5064720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/>
              <a:t>detects positrons  (subatomic particles) emitted by </a:t>
            </a:r>
          </a:p>
          <a:p>
            <a:r>
              <a:rPr lang="en-US"/>
              <a:t> weakly radioactive glucose (sugar) as it is used</a:t>
            </a:r>
          </a:p>
          <a:p>
            <a:r>
              <a:rPr lang="en-US"/>
              <a:t> ( uptaken) by the brain.</a:t>
            </a:r>
            <a:endParaRPr lang="en-AU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392446" y="5334000"/>
            <a:ext cx="4154663" cy="95410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2000" dirty="0"/>
              <a:t>Read page 52 Nelson &amp; diagram 2.18</a:t>
            </a:r>
            <a:r>
              <a:rPr lang="en-US" dirty="0">
                <a:latin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endParaRPr lang="en-US" dirty="0">
              <a:latin typeface="Times New Roman" pitchFamily="18" charset="0"/>
            </a:endParaRPr>
          </a:p>
          <a:p>
            <a:pPr>
              <a:buFontTx/>
              <a:buChar char="-"/>
            </a:pPr>
            <a:endParaRPr lang="en-AU" dirty="0">
              <a:latin typeface="Times New Roman" pitchFamily="18" charset="0"/>
            </a:endParaRP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219116" y="4230689"/>
            <a:ext cx="4789837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/>
              <a:t>provides detailed images of structure &amp; function</a:t>
            </a:r>
          </a:p>
          <a:p>
            <a:r>
              <a:rPr lang="en-US"/>
              <a:t> of the brain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utoUpdateAnimBg="0"/>
      <p:bldP spid="56324" grpId="0" autoUpdateAnimBg="0"/>
      <p:bldP spid="56327" grpId="0" autoUpdateAnimBg="0"/>
      <p:bldP spid="56328" grpId="0" autoUpdateAnimBg="0"/>
      <p:bldP spid="56329" grpId="0" autoUpdateAnimBg="0"/>
      <p:bldP spid="5633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49425" y="228600"/>
            <a:ext cx="7773708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u="sng" smtClean="0"/>
              <a:t>1. Ablation</a:t>
            </a:r>
            <a:endParaRPr lang="en-AU" sz="2400" u="sng" smtClean="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33073" y="1077914"/>
            <a:ext cx="63013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b="1"/>
              <a:t>Removal of parts of the brain</a:t>
            </a:r>
          </a:p>
          <a:p>
            <a:pPr>
              <a:buFontTx/>
              <a:buChar char="•"/>
            </a:pPr>
            <a:r>
              <a:rPr lang="en-US" sz="2000" b="1"/>
              <a:t>Usually to remove a brain tumour </a:t>
            </a:r>
          </a:p>
          <a:p>
            <a:pPr>
              <a:buFontTx/>
              <a:buChar char="•"/>
            </a:pPr>
            <a:r>
              <a:rPr lang="en-US" sz="2000" b="1"/>
              <a:t>Can determine changes in behaviour or sensory capacity</a:t>
            </a:r>
            <a:endParaRPr lang="en-AU" sz="2000" b="1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49425" y="2356483"/>
            <a:ext cx="23895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Electrical Stimulation</a:t>
            </a:r>
            <a:endParaRPr lang="en-AU" u="sng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92447" y="2819400"/>
            <a:ext cx="728943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800" b="1"/>
              <a:t>To turn on brain structures</a:t>
            </a:r>
          </a:p>
          <a:p>
            <a:pPr>
              <a:buFontTx/>
              <a:buChar char="•"/>
            </a:pPr>
            <a:r>
              <a:rPr lang="en-US" sz="1800" b="1"/>
              <a:t>The surface of the brain is activated by touching it with a small electrified</a:t>
            </a:r>
          </a:p>
          <a:p>
            <a:r>
              <a:rPr lang="en-US" sz="1800" b="1"/>
              <a:t> wire called an </a:t>
            </a:r>
            <a:r>
              <a:rPr lang="en-US" sz="1800" b="1" u="sng">
                <a:solidFill>
                  <a:srgbClr val="990000"/>
                </a:solidFill>
              </a:rPr>
              <a:t>electrode.</a:t>
            </a:r>
          </a:p>
          <a:p>
            <a:pPr>
              <a:buFontTx/>
              <a:buChar char="•"/>
            </a:pPr>
            <a:r>
              <a:rPr lang="en-US" sz="1800" b="1"/>
              <a:t>This is done while a patient is conscious –as the brain has no pain </a:t>
            </a:r>
          </a:p>
          <a:p>
            <a:r>
              <a:rPr lang="en-US" sz="1800" b="1"/>
              <a:t>  receptors</a:t>
            </a:r>
          </a:p>
          <a:p>
            <a:endParaRPr lang="en-AU" sz="1800" b="1" u="sng">
              <a:solidFill>
                <a:srgbClr val="990000"/>
              </a:solidFill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92447" y="4267201"/>
            <a:ext cx="53256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- Painkillers are local &amp; given for the scalp &amp; skull.</a:t>
            </a:r>
            <a:endParaRPr lang="en-AU" sz="2000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49425" y="4724400"/>
            <a:ext cx="184377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sng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Deep Lesioning</a:t>
            </a:r>
          </a:p>
          <a:p>
            <a:pPr>
              <a:defRPr/>
            </a:pPr>
            <a:endParaRPr lang="en-AU" sz="2000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33073" y="5062954"/>
            <a:ext cx="715266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/>
              <a:t>Used if the structure lies below the surface of the brain</a:t>
            </a:r>
          </a:p>
          <a:p>
            <a:pPr>
              <a:buFontTx/>
              <a:buChar char="•"/>
            </a:pPr>
            <a:r>
              <a:rPr lang="en-US" sz="2000" dirty="0"/>
              <a:t>A wire electrode (insulated except at tip is inserted into the brain)</a:t>
            </a:r>
          </a:p>
          <a:p>
            <a:pPr>
              <a:buFontTx/>
              <a:buChar char="•"/>
            </a:pPr>
            <a:endParaRPr lang="en-US" sz="2000" dirty="0"/>
          </a:p>
          <a:p>
            <a:pPr>
              <a:buFontTx/>
              <a:buChar char="•"/>
            </a:pPr>
            <a:r>
              <a:rPr lang="en-US" sz="2000" dirty="0"/>
              <a:t>Electric current – used to destroy small areas of brain tissue</a:t>
            </a:r>
          </a:p>
          <a:p>
            <a:r>
              <a:rPr lang="en-US" sz="2000" dirty="0"/>
              <a:t>                            - </a:t>
            </a:r>
            <a:endParaRPr lang="en-AU" sz="2000" dirty="0"/>
          </a:p>
        </p:txBody>
      </p:sp>
      <p:pic>
        <p:nvPicPr>
          <p:cNvPr id="52233" name="Picture 9" descr="C:\Program Files\Microsoft Office\Clipart\smbusbas\BD20077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6481" y="4191000"/>
            <a:ext cx="1201867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5" grpId="0" autoUpdateAnimBg="0"/>
      <p:bldP spid="23556" grpId="0" autoUpdateAnimBg="0"/>
      <p:bldP spid="23557" grpId="0" autoUpdateAnimBg="0"/>
      <p:bldP spid="23558" grpId="0" autoUpdateAnimBg="0"/>
      <p:bldP spid="23559" grpId="0" autoUpdateAnimBg="0"/>
      <p:bldP spid="2356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14739" y="661176"/>
            <a:ext cx="43724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</a:rPr>
              <a:t>4. Electrical stimulation of the brain - ESB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33073" y="100171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en-AU" sz="2000" b="1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33073" y="954088"/>
            <a:ext cx="4827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 weaker current is used to stimulate target areas</a:t>
            </a:r>
            <a:r>
              <a:rPr lang="en-US" b="1"/>
              <a:t> </a:t>
            </a:r>
            <a:endParaRPr lang="en-AU" b="1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11563" y="1411289"/>
            <a:ext cx="57597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/>
              <a:t>researchers can make a 3 – D  brain map  which shows </a:t>
            </a:r>
          </a:p>
          <a:p>
            <a:pPr>
              <a:buFontTx/>
              <a:buChar char="-"/>
            </a:pPr>
            <a:r>
              <a:rPr lang="en-US"/>
              <a:t> the sensory, motor &amp; emotional responses from the brain.</a:t>
            </a:r>
            <a:endParaRPr lang="en-AU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13957" y="4267200"/>
            <a:ext cx="660809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/>
              <a:t>This method  DOES NOT   - damage any part of the brain</a:t>
            </a:r>
          </a:p>
          <a:p>
            <a:pPr>
              <a:buFontTx/>
              <a:buChar char="-"/>
            </a:pPr>
            <a:endParaRPr lang="en-US"/>
          </a:p>
          <a:p>
            <a:pPr lvl="4"/>
            <a:r>
              <a:rPr lang="en-US"/>
              <a:t> 	             -remove any part of the brain </a:t>
            </a:r>
          </a:p>
          <a:p>
            <a:pPr lvl="4"/>
            <a:endParaRPr lang="en-US"/>
          </a:p>
          <a:p>
            <a:pPr lvl="4"/>
            <a:r>
              <a:rPr lang="en-US"/>
              <a:t>  	             -cause any change to behaviour</a:t>
            </a:r>
            <a:endParaRPr lang="en-AU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549425" y="2438401"/>
            <a:ext cx="57603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/>
              <a:t> by stimulating the brain it gives an accurate picture of the </a:t>
            </a:r>
          </a:p>
          <a:p>
            <a:r>
              <a:rPr lang="en-US"/>
              <a:t>  brain at work.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81" grpId="0" autoUpdateAnimBg="0"/>
      <p:bldP spid="24582" grpId="0" autoUpdateAnimBg="0"/>
      <p:bldP spid="24583" grpId="0" autoUpdateAnimBg="0"/>
      <p:bldP spid="24586" grpId="0" autoUpdateAnimBg="0"/>
      <p:bldP spid="2458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2446" y="1412776"/>
            <a:ext cx="8751554" cy="1143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800" u="sng" dirty="0" smtClean="0">
                <a:solidFill>
                  <a:schemeClr val="tx1"/>
                </a:solidFill>
                <a:effectLst/>
              </a:rPr>
              <a:t>Disadvantages/ limitations of ESB</a:t>
            </a:r>
            <a:r>
              <a:rPr lang="en-US" sz="28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800" dirty="0" smtClean="0">
                <a:solidFill>
                  <a:schemeClr val="tx1"/>
                </a:solidFill>
                <a:effectLst/>
              </a:rPr>
            </a:br>
            <a:r>
              <a:rPr lang="en-US" sz="28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800" dirty="0" smtClean="0">
                <a:solidFill>
                  <a:schemeClr val="tx1"/>
                </a:solidFill>
                <a:effectLst/>
              </a:rPr>
            </a:br>
            <a:r>
              <a:rPr lang="en-US" sz="2800" dirty="0" smtClean="0">
                <a:solidFill>
                  <a:schemeClr val="tx1"/>
                </a:solidFill>
                <a:effectLst/>
              </a:rPr>
              <a:t>- 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Is an invasive technique</a:t>
            </a:r>
            <a:br>
              <a:rPr lang="en-US" sz="2400" dirty="0" smtClean="0">
                <a:solidFill>
                  <a:schemeClr val="tx1"/>
                </a:solidFill>
                <a:effectLst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</a:rPr>
              <a:t>-  doesn’t give a clear indication of how much of a  local area           has been stimulated </a:t>
            </a:r>
            <a:br>
              <a:rPr lang="en-US" sz="2400" dirty="0" smtClean="0">
                <a:solidFill>
                  <a:schemeClr val="tx1"/>
                </a:solidFill>
                <a:effectLst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</a:rPr>
              <a:t>-   it is not as precise as </a:t>
            </a:r>
            <a:r>
              <a:rPr lang="en-US" sz="2400" dirty="0" err="1" smtClean="0">
                <a:solidFill>
                  <a:schemeClr val="tx1"/>
                </a:solidFill>
                <a:effectLst/>
              </a:rPr>
              <a:t>lesioning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 </a:t>
            </a:r>
            <a:endParaRPr lang="en-AU" sz="2400" dirty="0" smtClean="0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454584" y="3241675"/>
            <a:ext cx="6571030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Microelectrodes: </a:t>
            </a:r>
          </a:p>
          <a:p>
            <a:endParaRPr lang="en-US">
              <a:latin typeface="Times New Roman" pitchFamily="18" charset="0"/>
            </a:endParaRPr>
          </a:p>
          <a:p>
            <a:r>
              <a:rPr lang="en-US">
                <a:latin typeface="Times New Roman" pitchFamily="18" charset="0"/>
              </a:rPr>
              <a:t>Can be used to observe a single neuron, with the tip of the electrode. </a:t>
            </a:r>
          </a:p>
          <a:p>
            <a:r>
              <a:rPr lang="en-US">
                <a:latin typeface="Times New Roman" pitchFamily="18" charset="0"/>
              </a:rPr>
              <a:t>It is a thin glass tube filled with salty fluid that conducts electricity</a:t>
            </a:r>
            <a:endParaRPr lang="en-AU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3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535710" y="402541"/>
            <a:ext cx="7773708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5</a:t>
            </a:r>
            <a:r>
              <a:rPr lang="en-US" sz="2400" dirty="0" smtClean="0">
                <a:solidFill>
                  <a:srgbClr val="FF0000"/>
                </a:solidFill>
              </a:rPr>
              <a:t>. Electroencephalography   - EEG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76094" y="1108075"/>
            <a:ext cx="4420890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/>
              <a:t>  - records what the brain is doing as a whole</a:t>
            </a:r>
            <a:r>
              <a:rPr lang="en-US" dirty="0">
                <a:latin typeface="Times New Roman" pitchFamily="18" charset="0"/>
              </a:rPr>
              <a:t> </a:t>
            </a:r>
          </a:p>
          <a:p>
            <a:endParaRPr lang="en-US" dirty="0">
              <a:latin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</a:rPr>
              <a:t>  </a:t>
            </a:r>
            <a:endParaRPr lang="en-AU" dirty="0">
              <a:latin typeface="Times New Roman" pitchFamily="18" charset="0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11563" y="1639889"/>
            <a:ext cx="498598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/>
              <a:t>measures the waves of electrical activity produced</a:t>
            </a:r>
          </a:p>
          <a:p>
            <a:r>
              <a:rPr lang="en-US"/>
              <a:t>by the brain</a:t>
            </a:r>
            <a:r>
              <a:rPr lang="en-US">
                <a:latin typeface="Times New Roman" pitchFamily="18" charset="0"/>
              </a:rPr>
              <a:t>  </a:t>
            </a:r>
            <a:endParaRPr lang="en-AU">
              <a:latin typeface="Times New Roman" pitchFamily="18" charset="0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33074" y="2632076"/>
            <a:ext cx="542328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1. small disc shaped metal plates are placed on a persons</a:t>
            </a:r>
          </a:p>
          <a:p>
            <a:r>
              <a:rPr lang="en-US">
                <a:latin typeface="Times New Roman" pitchFamily="18" charset="0"/>
              </a:rPr>
              <a:t>scalp – </a:t>
            </a:r>
            <a:r>
              <a:rPr lang="en-US" sz="1600">
                <a:latin typeface="Times New Roman" pitchFamily="18" charset="0"/>
              </a:rPr>
              <a:t>see photo on page 50</a:t>
            </a:r>
            <a:r>
              <a:rPr lang="en-US">
                <a:latin typeface="Times New Roman" pitchFamily="18" charset="0"/>
              </a:rPr>
              <a:t> </a:t>
            </a:r>
            <a:endParaRPr lang="en-AU">
              <a:latin typeface="Times New Roman" pitchFamily="18" charset="0"/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54584" y="3546475"/>
            <a:ext cx="6118021" cy="147732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 2. Electrical impulses from the brain are detected by these </a:t>
            </a:r>
          </a:p>
          <a:p>
            <a:r>
              <a:rPr lang="en-US">
                <a:latin typeface="Times New Roman" pitchFamily="18" charset="0"/>
              </a:rPr>
              <a:t> electrodes and sent to an EEG. </a:t>
            </a:r>
          </a:p>
          <a:p>
            <a:endParaRPr lang="en-US">
              <a:latin typeface="Times New Roman" pitchFamily="18" charset="0"/>
            </a:endParaRPr>
          </a:p>
          <a:p>
            <a:r>
              <a:rPr lang="en-US">
                <a:latin typeface="Times New Roman" pitchFamily="18" charset="0"/>
              </a:rPr>
              <a:t>3. The EEG makes these weak signals (brain waves) bigger and </a:t>
            </a:r>
          </a:p>
          <a:p>
            <a:r>
              <a:rPr lang="en-US">
                <a:latin typeface="Times New Roman" pitchFamily="18" charset="0"/>
              </a:rPr>
              <a:t>records them on a moving sheet of paper or computer. </a:t>
            </a:r>
            <a:endParaRPr lang="en-AU">
              <a:latin typeface="Times New Roman" pitchFamily="18" charset="0"/>
            </a:endParaRP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454584" y="5680076"/>
            <a:ext cx="590418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These patterns can then be used to look at changes during the </a:t>
            </a:r>
          </a:p>
          <a:p>
            <a:r>
              <a:rPr lang="en-US">
                <a:latin typeface="Times New Roman" pitchFamily="18" charset="0"/>
              </a:rPr>
              <a:t>Recording period or injury or illness.</a:t>
            </a:r>
            <a:endParaRPr lang="en-AU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utoUpdateAnimBg="0"/>
      <p:bldP spid="34821" grpId="0" autoUpdateAnimBg="0"/>
      <p:bldP spid="34822" grpId="0" autoUpdateAnimBg="0"/>
      <p:bldP spid="34823" grpId="0" autoUpdateAnimBg="0"/>
      <p:bldP spid="34824" grpId="0" autoUpdateAnimBg="0"/>
      <p:bldP spid="3482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755576" y="1138694"/>
            <a:ext cx="5827236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 - Brainwave patterns can be used to identify the presence of </a:t>
            </a:r>
          </a:p>
          <a:p>
            <a:r>
              <a:rPr lang="en-US" dirty="0" err="1">
                <a:latin typeface="Times New Roman" pitchFamily="18" charset="0"/>
              </a:rPr>
              <a:t>Tumours</a:t>
            </a:r>
            <a:r>
              <a:rPr lang="en-US" dirty="0">
                <a:latin typeface="Times New Roman" pitchFamily="18" charset="0"/>
              </a:rPr>
              <a:t>, epilepsy or other diseases.</a:t>
            </a:r>
            <a:endParaRPr lang="en-AU" dirty="0">
              <a:latin typeface="Times New Roman" pitchFamily="18" charset="0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755576" y="769362"/>
            <a:ext cx="3382273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</a:rPr>
              <a:t>Electroencephalography   - EEG</a:t>
            </a:r>
            <a:endParaRPr lang="en-AU" b="1" dirty="0">
              <a:solidFill>
                <a:srgbClr val="C00000"/>
              </a:solidFill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46481" y="2405747"/>
            <a:ext cx="5654177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dirty="0">
                <a:latin typeface="Times New Roman" pitchFamily="18" charset="0"/>
              </a:rPr>
              <a:t>EEG’s are used to look at changes in brain activity during </a:t>
            </a:r>
          </a:p>
          <a:p>
            <a:r>
              <a:rPr lang="en-US" dirty="0">
                <a:latin typeface="Times New Roman" pitchFamily="18" charset="0"/>
              </a:rPr>
              <a:t>Sleep, daydreaming, hypnosis and states of consciousness. </a:t>
            </a:r>
            <a:endParaRPr lang="en-AU" dirty="0">
              <a:latin typeface="Times New Roman" pitchFamily="18" charset="0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376095" y="3317875"/>
            <a:ext cx="1396536" cy="147732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Advantages: </a:t>
            </a:r>
          </a:p>
          <a:p>
            <a:r>
              <a:rPr lang="en-US">
                <a:latin typeface="Times New Roman" pitchFamily="18" charset="0"/>
              </a:rPr>
              <a:t> </a:t>
            </a:r>
          </a:p>
          <a:p>
            <a:endParaRPr lang="en-US">
              <a:latin typeface="Times New Roman" pitchFamily="18" charset="0"/>
            </a:endParaRPr>
          </a:p>
          <a:p>
            <a:endParaRPr lang="en-US">
              <a:latin typeface="Times New Roman" pitchFamily="18" charset="0"/>
            </a:endParaRPr>
          </a:p>
          <a:p>
            <a:endParaRPr lang="en-AU">
              <a:latin typeface="Times New Roman" pitchFamily="18" charset="0"/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454584" y="3775076"/>
            <a:ext cx="3082895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 - non invasive</a:t>
            </a:r>
          </a:p>
          <a:p>
            <a:r>
              <a:rPr lang="en-US">
                <a:latin typeface="Times New Roman" pitchFamily="18" charset="0"/>
              </a:rPr>
              <a:t> - can be used in many settings </a:t>
            </a:r>
            <a:endParaRPr lang="en-AU">
              <a:latin typeface="Times New Roman" pitchFamily="18" charset="0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470936" y="4953000"/>
            <a:ext cx="1595309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Disadvantages:</a:t>
            </a:r>
            <a:endParaRPr lang="en-AU">
              <a:latin typeface="Times New Roman" pitchFamily="18" charset="0"/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533073" y="5375276"/>
            <a:ext cx="5833648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 - it records an average measure of the activity of millions of </a:t>
            </a:r>
          </a:p>
          <a:p>
            <a:r>
              <a:rPr lang="en-US">
                <a:latin typeface="Times New Roman" pitchFamily="18" charset="0"/>
              </a:rPr>
              <a:t>   neurons. </a:t>
            </a:r>
            <a:endParaRPr lang="en-AU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utoUpdateAnimBg="0"/>
      <p:bldP spid="50180" grpId="0" autoUpdateAnimBg="0"/>
      <p:bldP spid="50181" grpId="0" autoUpdateAnimBg="0"/>
      <p:bldP spid="50182" grpId="0" autoUpdateAnimBg="0"/>
      <p:bldP spid="50183" grpId="0" autoUpdateAnimBg="0"/>
      <p:bldP spid="50184" grpId="0" autoUpdateAnimBg="0"/>
      <p:bldP spid="5018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706403" y="457200"/>
            <a:ext cx="486633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Medical Imaging Techniques</a:t>
            </a:r>
            <a:r>
              <a:rPr lang="en-US">
                <a:solidFill>
                  <a:schemeClr val="hlink"/>
                </a:solidFill>
                <a:latin typeface="Times New Roman" pitchFamily="18" charset="0"/>
              </a:rPr>
              <a:t> </a:t>
            </a:r>
            <a:endParaRPr lang="en-AU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70936" y="1336675"/>
            <a:ext cx="8162884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Times New Roman" pitchFamily="18" charset="0"/>
              </a:rPr>
              <a:t>What are the advantages of using computerised imaging</a:t>
            </a:r>
          </a:p>
          <a:p>
            <a:pPr algn="ctr"/>
            <a:r>
              <a:rPr lang="en-US">
                <a:latin typeface="Times New Roman" pitchFamily="18" charset="0"/>
              </a:rPr>
              <a:t>techniques?</a:t>
            </a:r>
            <a:endParaRPr lang="en-AU">
              <a:latin typeface="Times New Roman" pitchFamily="18" charset="0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004008" y="2632075"/>
            <a:ext cx="5573962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>
                <a:latin typeface="Times New Roman" pitchFamily="18" charset="0"/>
              </a:rPr>
              <a:t> can look inside an intact brain and see what the person is</a:t>
            </a:r>
          </a:p>
          <a:p>
            <a:r>
              <a:rPr lang="en-US">
                <a:latin typeface="Times New Roman" pitchFamily="18" charset="0"/>
              </a:rPr>
              <a:t>  thinking, or reacting to. </a:t>
            </a:r>
          </a:p>
          <a:p>
            <a:pPr>
              <a:buFontTx/>
              <a:buChar char="•"/>
            </a:pPr>
            <a:r>
              <a:rPr lang="en-US">
                <a:latin typeface="Times New Roman" pitchFamily="18" charset="0"/>
              </a:rPr>
              <a:t> non – invasive  </a:t>
            </a:r>
            <a:endParaRPr lang="en-AU">
              <a:latin typeface="Times New Roman" pitchFamily="18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768541" y="4003675"/>
            <a:ext cx="2246128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>
                <a:latin typeface="Times New Roman" pitchFamily="18" charset="0"/>
              </a:rPr>
              <a:t> CT   scan </a:t>
            </a:r>
          </a:p>
          <a:p>
            <a:pPr>
              <a:buFontTx/>
              <a:buChar char="•"/>
            </a:pPr>
            <a:r>
              <a:rPr lang="en-US">
                <a:latin typeface="Times New Roman" pitchFamily="18" charset="0"/>
              </a:rPr>
              <a:t> MRI scan  &amp; (fMRI)</a:t>
            </a:r>
          </a:p>
          <a:p>
            <a:pPr>
              <a:buFontTx/>
              <a:buChar char="•"/>
            </a:pPr>
            <a:r>
              <a:rPr lang="en-US">
                <a:latin typeface="Times New Roman" pitchFamily="18" charset="0"/>
              </a:rPr>
              <a:t> PET scan </a:t>
            </a:r>
            <a:endParaRPr lang="en-AU">
              <a:latin typeface="Times New Roman" pitchFamily="18" charset="0"/>
            </a:endParaRPr>
          </a:p>
        </p:txBody>
      </p:sp>
      <p:pic>
        <p:nvPicPr>
          <p:cNvPr id="51207" name="Picture 7" descr="C:\Program Files\Microsoft Office\Clipart\standard\stddir3\PE01236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0292" y="4154488"/>
            <a:ext cx="240864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  <p:bldP spid="51203" grpId="0" autoUpdateAnimBg="0"/>
      <p:bldP spid="51204" grpId="0" autoUpdateAnimBg="0"/>
      <p:bldP spid="5120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549425" y="228600"/>
            <a:ext cx="4869988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Computerised Tomography (CT scan or CAT scan)</a:t>
            </a:r>
            <a:r>
              <a:rPr lang="en-US">
                <a:latin typeface="Times New Roman" charset="0"/>
              </a:rPr>
              <a:t> </a:t>
            </a:r>
            <a:endParaRPr lang="en-AU">
              <a:latin typeface="Times New Roman" charset="0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925519" y="1106489"/>
            <a:ext cx="4218527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 - type of x-ray that makes the brain visible </a:t>
            </a:r>
          </a:p>
          <a:p>
            <a:r>
              <a:rPr lang="en-US" sz="1400"/>
              <a:t>(normal x- rays produce a shadowy image of the brain)</a:t>
            </a:r>
            <a:endParaRPr lang="en-AU" sz="1400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768541" y="1870076"/>
            <a:ext cx="5245218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   - </a:t>
            </a:r>
            <a:r>
              <a:rPr lang="en-US"/>
              <a:t>the x-ray information is collected by a computer &amp; </a:t>
            </a:r>
          </a:p>
          <a:p>
            <a:r>
              <a:rPr lang="en-US"/>
              <a:t>     formed into an image of the brain</a:t>
            </a:r>
            <a:endParaRPr lang="en-AU">
              <a:latin typeface="Times New Roman" pitchFamily="18" charset="0"/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098850" y="3810000"/>
            <a:ext cx="711413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USES</a:t>
            </a:r>
            <a:r>
              <a:rPr lang="en-US">
                <a:latin typeface="Times New Roman" pitchFamily="18" charset="0"/>
              </a:rPr>
              <a:t> </a:t>
            </a:r>
            <a:endParaRPr lang="en-AU">
              <a:latin typeface="Times New Roman" pitchFamily="18" charset="0"/>
            </a:endParaRP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863382" y="4419600"/>
            <a:ext cx="5813771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/>
              <a:t> - shows the location and effects of strokes</a:t>
            </a:r>
          </a:p>
          <a:p>
            <a:r>
              <a:rPr lang="en-US" sz="2000"/>
              <a:t> - used to assess tumours, haemorrhages &amp; abscesses</a:t>
            </a:r>
            <a:r>
              <a:rPr lang="en-US">
                <a:latin typeface="Times New Roman" pitchFamily="18" charset="0"/>
              </a:rPr>
              <a:t> </a:t>
            </a:r>
            <a:endParaRPr lang="en-AU">
              <a:latin typeface="Times New Roman" pitchFamily="18" charset="0"/>
            </a:endParaRP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1020360" y="5257800"/>
            <a:ext cx="1752146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DISADVANTAGES</a:t>
            </a:r>
            <a:endParaRPr lang="en-AU">
              <a:solidFill>
                <a:schemeClr val="folHlink"/>
              </a:solidFill>
            </a:endParaRP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1020361" y="5867401"/>
            <a:ext cx="5722144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2000"/>
              <a:t>it cannot be used to provide information on how the</a:t>
            </a:r>
          </a:p>
          <a:p>
            <a:r>
              <a:rPr lang="en-US" sz="2000"/>
              <a:t> brain functions.</a:t>
            </a:r>
            <a:endParaRPr lang="en-AU" sz="2000"/>
          </a:p>
        </p:txBody>
      </p:sp>
      <p:sp>
        <p:nvSpPr>
          <p:cNvPr id="58378" name="Text Box 11"/>
          <p:cNvSpPr txBox="1">
            <a:spLocks noChangeArrowheads="1"/>
          </p:cNvSpPr>
          <p:nvPr/>
        </p:nvSpPr>
        <p:spPr bwMode="auto">
          <a:xfrm>
            <a:off x="1020361" y="3046413"/>
            <a:ext cx="5451236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- dyes can be used to highlight differences in soft tissues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1" grpId="0" autoUpdateAnimBg="0"/>
      <p:bldP spid="53252" grpId="0" autoUpdateAnimBg="0"/>
      <p:bldP spid="53254" grpId="0" autoUpdateAnimBg="0"/>
      <p:bldP spid="53255" grpId="0" autoUpdateAnimBg="0"/>
      <p:bldP spid="53256" grpId="0" autoUpdateAnimBg="0"/>
      <p:bldP spid="5325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549425" y="228600"/>
            <a:ext cx="4203458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Magnetic Resonance Imaging  (MRI scan) </a:t>
            </a:r>
            <a:r>
              <a:rPr lang="en-US">
                <a:latin typeface="Times New Roman" charset="0"/>
              </a:rPr>
              <a:t> </a:t>
            </a:r>
            <a:endParaRPr lang="en-AU">
              <a:latin typeface="Times New Roman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611562" y="955675"/>
            <a:ext cx="6064545" cy="2031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 - uses a strong magnetic field rather than an x –ray to produce</a:t>
            </a:r>
          </a:p>
          <a:p>
            <a:r>
              <a:rPr lang="en-US">
                <a:latin typeface="Times New Roman" pitchFamily="18" charset="0"/>
              </a:rPr>
              <a:t>   images of the body’s interior. </a:t>
            </a:r>
          </a:p>
          <a:p>
            <a:endParaRPr lang="en-US"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en-US">
                <a:latin typeface="Times New Roman" pitchFamily="18" charset="0"/>
              </a:rPr>
              <a:t>the body is placed inside a magnetic field. </a:t>
            </a:r>
          </a:p>
          <a:p>
            <a:pPr>
              <a:buFontTx/>
              <a:buChar char="-"/>
            </a:pPr>
            <a:r>
              <a:rPr lang="en-US">
                <a:latin typeface="Times New Roman" pitchFamily="18" charset="0"/>
              </a:rPr>
              <a:t>The information is collected by computer which creates a 3-D</a:t>
            </a:r>
          </a:p>
          <a:p>
            <a:r>
              <a:rPr lang="en-US">
                <a:latin typeface="Times New Roman" pitchFamily="18" charset="0"/>
              </a:rPr>
              <a:t> picture.</a:t>
            </a:r>
          </a:p>
          <a:p>
            <a:r>
              <a:rPr lang="en-US">
                <a:latin typeface="Times New Roman" pitchFamily="18" charset="0"/>
              </a:rPr>
              <a:t>- Any 2-D slice of the body can be selected from the MRI data. </a:t>
            </a:r>
            <a:endParaRPr lang="en-AU">
              <a:latin typeface="Times New Roman" pitchFamily="18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784893" y="3886200"/>
            <a:ext cx="711413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USES</a:t>
            </a:r>
            <a:r>
              <a:rPr lang="en-US">
                <a:latin typeface="Times New Roman" pitchFamily="18" charset="0"/>
              </a:rPr>
              <a:t> </a:t>
            </a:r>
            <a:endParaRPr lang="en-AU">
              <a:latin typeface="Times New Roman" pitchFamily="18" charset="0"/>
            </a:endParaRP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784893" y="4419600"/>
            <a:ext cx="5578643" cy="147732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/>
              <a:t>to detect blow flow to areas of the brain during activities</a:t>
            </a:r>
          </a:p>
          <a:p>
            <a:r>
              <a:rPr lang="en-US"/>
              <a:t>Eg when a patient is completing  a task – eg a puzzle) </a:t>
            </a:r>
          </a:p>
          <a:p>
            <a:endParaRPr lang="en-US"/>
          </a:p>
          <a:p>
            <a:pPr>
              <a:buFontTx/>
              <a:buChar char="-"/>
            </a:pPr>
            <a:endParaRPr lang="en-US">
              <a:latin typeface="Times New Roman" pitchFamily="18" charset="0"/>
            </a:endParaRPr>
          </a:p>
          <a:p>
            <a:endParaRPr lang="en-AU">
              <a:latin typeface="Times New Roman" pitchFamily="18" charset="0"/>
            </a:endParaRPr>
          </a:p>
        </p:txBody>
      </p:sp>
      <p:pic>
        <p:nvPicPr>
          <p:cNvPr id="54280" name="Picture 8" descr="C:\Program Files\Microsoft Office\Clipart\WebArt\SY00951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7056" y="5486401"/>
            <a:ext cx="1213313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  <p:bldP spid="54275" grpId="0" autoUpdateAnimBg="0"/>
      <p:bldP spid="54276" grpId="0" autoUpdateAnimBg="0"/>
      <p:bldP spid="54278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966</Words>
  <Application>Microsoft Office PowerPoint</Application>
  <PresentationFormat>On-screen Show (4:3)</PresentationFormat>
  <Paragraphs>146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Garamond</vt:lpstr>
      <vt:lpstr>Times New Roman</vt:lpstr>
      <vt:lpstr>Organic</vt:lpstr>
      <vt:lpstr>BRAIN RESEARCH METHODS      </vt:lpstr>
      <vt:lpstr>1. Ablation</vt:lpstr>
      <vt:lpstr>PowerPoint Presentation</vt:lpstr>
      <vt:lpstr>Disadvantages/ limitations of ESB  -  Is an invasive technique -  doesn’t give a clear indication of how much of a  local area           has been stimulated  -   it is not as precise as lesioning </vt:lpstr>
      <vt:lpstr>5. Electroencephalography   - EEG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Leonard's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 RESEARCH METHODS</dc:title>
  <dc:creator>LGambino</dc:creator>
  <cp:lastModifiedBy>Joe Fox</cp:lastModifiedBy>
  <cp:revision>3</cp:revision>
  <dcterms:created xsi:type="dcterms:W3CDTF">2011-04-29T02:15:11Z</dcterms:created>
  <dcterms:modified xsi:type="dcterms:W3CDTF">2014-09-16T19:48:28Z</dcterms:modified>
</cp:coreProperties>
</file>