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FF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31C02D-23FD-425B-BBEF-93C8AC9F8369}" type="datetimeFigureOut">
              <a:rPr lang="en-US" smtClean="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1C02D-23FD-425B-BBEF-93C8AC9F8369}" type="datetimeFigureOut">
              <a:rPr lang="en-US" smtClean="0"/>
              <a:t>5/8/2018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8EAEE-B4FF-4153-A05C-CBF06C8CC34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3400" y="3733800"/>
            <a:ext cx="3886200" cy="1752600"/>
          </a:xfrm>
        </p:spPr>
        <p:txBody>
          <a:bodyPr/>
          <a:lstStyle/>
          <a:p>
            <a:r>
              <a:rPr lang="en-US" b="1" dirty="0" smtClean="0">
                <a:solidFill>
                  <a:srgbClr val="FF0000"/>
                </a:solidFill>
              </a:rPr>
              <a:t>The temperature at which book paper catches fire and burns</a:t>
            </a:r>
            <a:endParaRPr lang="en-US" b="1" dirty="0">
              <a:solidFill>
                <a:srgbClr val="FF0000"/>
              </a:solidFill>
            </a:endParaRPr>
          </a:p>
        </p:txBody>
      </p:sp>
      <p:pic>
        <p:nvPicPr>
          <p:cNvPr id="4" name="irc_mi" descr="http://images.clipartpanda.com/flame-clipart-flame-clip-art-2.png"/>
          <p:cNvPicPr/>
          <p:nvPr/>
        </p:nvPicPr>
        <p:blipFill>
          <a:blip r:embed="rId2" cstate="print"/>
          <a:srcRect/>
          <a:stretch>
            <a:fillRect/>
          </a:stretch>
        </p:blipFill>
        <p:spPr bwMode="auto">
          <a:xfrm>
            <a:off x="838200" y="457200"/>
            <a:ext cx="4046736" cy="5562600"/>
          </a:xfrm>
          <a:prstGeom prst="rect">
            <a:avLst/>
          </a:prstGeom>
          <a:noFill/>
          <a:ln w="9525">
            <a:noFill/>
            <a:miter lim="800000"/>
            <a:headEnd/>
            <a:tailEnd/>
          </a:ln>
        </p:spPr>
      </p:pic>
      <p:sp>
        <p:nvSpPr>
          <p:cNvPr id="2" name="Title 1"/>
          <p:cNvSpPr>
            <a:spLocks noGrp="1"/>
          </p:cNvSpPr>
          <p:nvPr>
            <p:ph type="ctrTitle"/>
          </p:nvPr>
        </p:nvSpPr>
        <p:spPr>
          <a:xfrm>
            <a:off x="4191000" y="838200"/>
            <a:ext cx="4038600" cy="2362200"/>
          </a:xfrm>
        </p:spPr>
        <p:txBody>
          <a:bodyPr>
            <a:normAutofit fontScale="90000"/>
          </a:bodyPr>
          <a:lstStyle/>
          <a:p>
            <a:r>
              <a:rPr lang="en-US" b="1" dirty="0" smtClean="0"/>
              <a:t>An Introductory </a:t>
            </a:r>
            <a:r>
              <a:rPr lang="en-US" b="1" dirty="0" err="1" smtClean="0"/>
              <a:t>Powerpoint</a:t>
            </a:r>
            <a:r>
              <a:rPr lang="en-US" b="1" dirty="0" smtClean="0"/>
              <a:t>:</a:t>
            </a:r>
            <a:r>
              <a:rPr lang="en-US" b="1" i="1" dirty="0" smtClean="0"/>
              <a:t/>
            </a:r>
            <a:br>
              <a:rPr lang="en-US" b="1" i="1" dirty="0" smtClean="0"/>
            </a:br>
            <a:r>
              <a:rPr lang="en-US" b="1" i="1" dirty="0" smtClean="0">
                <a:solidFill>
                  <a:srgbClr val="CC3300"/>
                </a:solidFill>
              </a:rPr>
              <a:t>Fahrenheit 451</a:t>
            </a:r>
            <a:r>
              <a:rPr lang="en-US" dirty="0" smtClean="0"/>
              <a:t/>
            </a:r>
            <a:br>
              <a:rPr lang="en-US" dirty="0" smtClean="0"/>
            </a:br>
            <a:r>
              <a:rPr lang="en-US" b="1" dirty="0" smtClean="0">
                <a:solidFill>
                  <a:srgbClr val="FF6600"/>
                </a:solidFill>
              </a:rPr>
              <a:t>by Ray Bradbury</a:t>
            </a:r>
            <a:endParaRPr lang="en-US" b="1" dirty="0">
              <a:solidFill>
                <a:srgbClr val="FF66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exhibits.museum.state.il.us/exhibits/athome/1950/objects/largejpgs/tv.jpg"/>
          <p:cNvPicPr>
            <a:picLocks noChangeAspect="1" noChangeArrowheads="1"/>
          </p:cNvPicPr>
          <p:nvPr/>
        </p:nvPicPr>
        <p:blipFill>
          <a:blip r:embed="rId2" cstate="print"/>
          <a:srcRect/>
          <a:stretch>
            <a:fillRect/>
          </a:stretch>
        </p:blipFill>
        <p:spPr bwMode="auto">
          <a:xfrm>
            <a:off x="228599" y="1676400"/>
            <a:ext cx="3200401" cy="4114800"/>
          </a:xfrm>
          <a:prstGeom prst="rect">
            <a:avLst/>
          </a:prstGeom>
          <a:noFill/>
        </p:spPr>
      </p:pic>
      <p:sp>
        <p:nvSpPr>
          <p:cNvPr id="2" name="Title 1"/>
          <p:cNvSpPr>
            <a:spLocks noGrp="1"/>
          </p:cNvSpPr>
          <p:nvPr>
            <p:ph type="title"/>
          </p:nvPr>
        </p:nvSpPr>
        <p:spPr>
          <a:xfrm>
            <a:off x="457200" y="274638"/>
            <a:ext cx="8458200" cy="1143000"/>
          </a:xfrm>
        </p:spPr>
        <p:txBody>
          <a:bodyPr>
            <a:normAutofit fontScale="90000"/>
          </a:bodyPr>
          <a:lstStyle/>
          <a:p>
            <a:r>
              <a:rPr lang="en-US" b="1" dirty="0" smtClean="0"/>
              <a:t>Expansion of Technology &amp; Electronics</a:t>
            </a:r>
            <a:endParaRPr lang="en-US" b="1" dirty="0"/>
          </a:p>
        </p:txBody>
      </p:sp>
      <p:sp>
        <p:nvSpPr>
          <p:cNvPr id="3" name="Content Placeholder 2"/>
          <p:cNvSpPr>
            <a:spLocks noGrp="1"/>
          </p:cNvSpPr>
          <p:nvPr>
            <p:ph idx="1"/>
          </p:nvPr>
        </p:nvSpPr>
        <p:spPr>
          <a:xfrm>
            <a:off x="2971800" y="1219200"/>
            <a:ext cx="5715000" cy="5181600"/>
          </a:xfrm>
        </p:spPr>
        <p:txBody>
          <a:bodyPr>
            <a:normAutofit fontScale="92500" lnSpcReduction="20000"/>
          </a:bodyPr>
          <a:lstStyle/>
          <a:p>
            <a:r>
              <a:rPr lang="en-US" sz="2400" b="1" dirty="0" smtClean="0"/>
              <a:t>Television had a widespread impact on American life.</a:t>
            </a:r>
          </a:p>
          <a:p>
            <a:pPr marL="515938" indent="-515938">
              <a:buNone/>
            </a:pPr>
            <a:r>
              <a:rPr lang="en-US" sz="2400" b="1" dirty="0"/>
              <a:t> </a:t>
            </a:r>
            <a:r>
              <a:rPr lang="en-US" sz="2400" b="1" dirty="0" smtClean="0"/>
              <a:t>     *1945 – Fewer than 10,000 TV sets existed in the US.</a:t>
            </a:r>
          </a:p>
          <a:p>
            <a:pPr marL="515938" indent="-515938">
              <a:buNone/>
            </a:pPr>
            <a:r>
              <a:rPr lang="en-US" sz="2400" b="1" dirty="0"/>
              <a:t> </a:t>
            </a:r>
            <a:r>
              <a:rPr lang="en-US" sz="2400" b="1" dirty="0" smtClean="0"/>
              <a:t>     *1950 – More than 6 million TV sets existed in  the US.</a:t>
            </a:r>
          </a:p>
          <a:p>
            <a:pPr marL="515938" indent="-515938">
              <a:buNone/>
            </a:pPr>
            <a:r>
              <a:rPr lang="en-US" sz="2400" b="1" dirty="0"/>
              <a:t> </a:t>
            </a:r>
            <a:r>
              <a:rPr lang="en-US" sz="2400" b="1" dirty="0" smtClean="0"/>
              <a:t>     *1960 – More than 60 million TV sets existed in the US.</a:t>
            </a:r>
          </a:p>
          <a:p>
            <a:r>
              <a:rPr lang="en-US" sz="2400" b="1" dirty="0" smtClean="0"/>
              <a:t>The electronic industry became the 5</a:t>
            </a:r>
            <a:r>
              <a:rPr lang="en-US" sz="2400" b="1" baseline="30000" dirty="0" smtClean="0"/>
              <a:t>th</a:t>
            </a:r>
            <a:r>
              <a:rPr lang="en-US" sz="2400" b="1" dirty="0" smtClean="0"/>
              <a:t> largest industry.</a:t>
            </a:r>
          </a:p>
          <a:p>
            <a:r>
              <a:rPr lang="en-US" sz="2400" b="1" dirty="0" smtClean="0"/>
              <a:t>McCarthyism used television to conduct his anti-communist witch-hunt.</a:t>
            </a:r>
          </a:p>
          <a:p>
            <a:r>
              <a:rPr lang="en-US" sz="2400" b="1" dirty="0" smtClean="0"/>
              <a:t>Technology made the world so much smaller.</a:t>
            </a:r>
          </a:p>
          <a:p>
            <a:r>
              <a:rPr lang="en-US" sz="2400" b="1" dirty="0" smtClean="0"/>
              <a:t>Information was now condensed into “sound bites.”</a:t>
            </a:r>
            <a:endParaRPr lang="en-US"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paperclipsetc.com/Assets/Images/Products/400/MMMEARBUD2600_1_1.JPG"/>
          <p:cNvPicPr>
            <a:picLocks noChangeAspect="1" noChangeArrowheads="1"/>
          </p:cNvPicPr>
          <p:nvPr/>
        </p:nvPicPr>
        <p:blipFill>
          <a:blip r:embed="rId2" cstate="print"/>
          <a:srcRect/>
          <a:stretch>
            <a:fillRect/>
          </a:stretch>
        </p:blipFill>
        <p:spPr bwMode="auto">
          <a:xfrm>
            <a:off x="6477000" y="1219200"/>
            <a:ext cx="2667000" cy="2667000"/>
          </a:xfrm>
          <a:prstGeom prst="rect">
            <a:avLst/>
          </a:prstGeom>
          <a:noFill/>
        </p:spPr>
      </p:pic>
      <p:sp>
        <p:nvSpPr>
          <p:cNvPr id="4" name="Text Placeholder 3"/>
          <p:cNvSpPr>
            <a:spLocks noGrp="1"/>
          </p:cNvSpPr>
          <p:nvPr>
            <p:ph type="body" idx="1"/>
          </p:nvPr>
        </p:nvSpPr>
        <p:spPr>
          <a:xfrm>
            <a:off x="304800" y="457200"/>
            <a:ext cx="2514600" cy="639762"/>
          </a:xfrm>
        </p:spPr>
        <p:txBody>
          <a:bodyPr>
            <a:noAutofit/>
          </a:bodyPr>
          <a:lstStyle/>
          <a:p>
            <a:pPr algn="ctr"/>
            <a:r>
              <a:rPr lang="en-US" sz="4400" u="sng" dirty="0" smtClean="0">
                <a:solidFill>
                  <a:srgbClr val="FF0000"/>
                </a:solidFill>
              </a:rPr>
              <a:t>PREVENT</a:t>
            </a:r>
            <a:endParaRPr lang="en-US" sz="4400" u="sng" dirty="0">
              <a:solidFill>
                <a:srgbClr val="FF0000"/>
              </a:solidFill>
            </a:endParaRPr>
          </a:p>
        </p:txBody>
      </p:sp>
      <p:sp>
        <p:nvSpPr>
          <p:cNvPr id="3" name="Content Placeholder 2"/>
          <p:cNvSpPr>
            <a:spLocks noGrp="1"/>
          </p:cNvSpPr>
          <p:nvPr>
            <p:ph sz="half" idx="2"/>
          </p:nvPr>
        </p:nvSpPr>
        <p:spPr>
          <a:xfrm>
            <a:off x="457200" y="1066800"/>
            <a:ext cx="2286000" cy="4876800"/>
          </a:xfrm>
        </p:spPr>
        <p:txBody>
          <a:bodyPr>
            <a:normAutofit/>
          </a:bodyPr>
          <a:lstStyle/>
          <a:p>
            <a:pPr>
              <a:buNone/>
            </a:pPr>
            <a:r>
              <a:rPr lang="en-US" sz="3600" b="1" dirty="0" smtClean="0"/>
              <a:t>Bradbury</a:t>
            </a:r>
          </a:p>
          <a:p>
            <a:pPr>
              <a:buNone/>
            </a:pPr>
            <a:r>
              <a:rPr lang="en-US" sz="3600" b="1" dirty="0" smtClean="0"/>
              <a:t>claimed he</a:t>
            </a:r>
          </a:p>
          <a:p>
            <a:pPr>
              <a:buNone/>
            </a:pPr>
            <a:r>
              <a:rPr lang="en-US" sz="3600" b="1" dirty="0" smtClean="0"/>
              <a:t>was trying</a:t>
            </a:r>
          </a:p>
          <a:p>
            <a:pPr>
              <a:buNone/>
            </a:pPr>
            <a:r>
              <a:rPr lang="en-US" sz="3600" b="1" dirty="0" smtClean="0"/>
              <a:t>to prevent</a:t>
            </a:r>
          </a:p>
          <a:p>
            <a:pPr>
              <a:buNone/>
            </a:pPr>
            <a:r>
              <a:rPr lang="en-US" sz="3600" b="1" dirty="0" smtClean="0"/>
              <a:t>the future,</a:t>
            </a:r>
          </a:p>
          <a:p>
            <a:pPr>
              <a:buNone/>
            </a:pPr>
            <a:r>
              <a:rPr lang="en-US" sz="3600" b="1" dirty="0"/>
              <a:t>n</a:t>
            </a:r>
            <a:r>
              <a:rPr lang="en-US" sz="3600" b="1" dirty="0" smtClean="0"/>
              <a:t>ot</a:t>
            </a:r>
            <a:endParaRPr lang="en-US" sz="3600" b="1" dirty="0"/>
          </a:p>
          <a:p>
            <a:pPr>
              <a:buNone/>
            </a:pPr>
            <a:r>
              <a:rPr lang="en-US" sz="3600" b="1" dirty="0" smtClean="0"/>
              <a:t>predict it.</a:t>
            </a:r>
          </a:p>
          <a:p>
            <a:pPr>
              <a:buNone/>
            </a:pPr>
            <a:endParaRPr lang="en-US" sz="2800" b="1" dirty="0"/>
          </a:p>
        </p:txBody>
      </p:sp>
      <p:sp>
        <p:nvSpPr>
          <p:cNvPr id="5" name="Text Placeholder 4"/>
          <p:cNvSpPr>
            <a:spLocks noGrp="1"/>
          </p:cNvSpPr>
          <p:nvPr>
            <p:ph type="body" sz="quarter" idx="3"/>
          </p:nvPr>
        </p:nvSpPr>
        <p:spPr>
          <a:xfrm>
            <a:off x="2971800" y="457200"/>
            <a:ext cx="5641975" cy="639762"/>
          </a:xfrm>
        </p:spPr>
        <p:txBody>
          <a:bodyPr>
            <a:noAutofit/>
          </a:bodyPr>
          <a:lstStyle/>
          <a:p>
            <a:pPr algn="ctr"/>
            <a:r>
              <a:rPr lang="en-US" sz="4400" u="sng" dirty="0" smtClean="0">
                <a:solidFill>
                  <a:srgbClr val="FFC000"/>
                </a:solidFill>
              </a:rPr>
              <a:t>PREDICT</a:t>
            </a:r>
            <a:endParaRPr lang="en-US" sz="4400" u="sng" dirty="0">
              <a:solidFill>
                <a:srgbClr val="FFC000"/>
              </a:solidFill>
            </a:endParaRPr>
          </a:p>
        </p:txBody>
      </p:sp>
      <p:sp>
        <p:nvSpPr>
          <p:cNvPr id="6" name="Content Placeholder 5"/>
          <p:cNvSpPr>
            <a:spLocks noGrp="1"/>
          </p:cNvSpPr>
          <p:nvPr>
            <p:ph sz="quarter" idx="4"/>
          </p:nvPr>
        </p:nvSpPr>
        <p:spPr>
          <a:xfrm>
            <a:off x="2667000" y="1066800"/>
            <a:ext cx="6172200" cy="5029200"/>
          </a:xfrm>
        </p:spPr>
        <p:txBody>
          <a:bodyPr>
            <a:normAutofit fontScale="92500" lnSpcReduction="20000"/>
          </a:bodyPr>
          <a:lstStyle/>
          <a:p>
            <a:pPr algn="ctr">
              <a:buNone/>
            </a:pPr>
            <a:r>
              <a:rPr lang="en-US" b="1" dirty="0" smtClean="0"/>
              <a:t>However, he did anticipate the future:</a:t>
            </a:r>
          </a:p>
          <a:p>
            <a:r>
              <a:rPr lang="en-US" b="1" dirty="0" smtClean="0"/>
              <a:t>Seashell radios</a:t>
            </a:r>
          </a:p>
          <a:p>
            <a:r>
              <a:rPr lang="en-US" b="1" dirty="0" smtClean="0"/>
              <a:t>Parlor walls</a:t>
            </a:r>
          </a:p>
          <a:p>
            <a:r>
              <a:rPr lang="en-US" b="1" dirty="0" smtClean="0"/>
              <a:t>Interactive TV</a:t>
            </a:r>
          </a:p>
          <a:p>
            <a:r>
              <a:rPr lang="en-US" b="1" dirty="0" smtClean="0"/>
              <a:t>Population explosion</a:t>
            </a:r>
          </a:p>
          <a:p>
            <a:r>
              <a:rPr lang="en-US" b="1" dirty="0" smtClean="0"/>
              <a:t>Rise in violence</a:t>
            </a:r>
          </a:p>
          <a:p>
            <a:r>
              <a:rPr lang="en-US" b="1" dirty="0" smtClean="0"/>
              <a:t>Growing illiteracy</a:t>
            </a:r>
          </a:p>
          <a:p>
            <a:r>
              <a:rPr lang="en-US" b="1" dirty="0" smtClean="0"/>
              <a:t>Condensation of information</a:t>
            </a:r>
          </a:p>
          <a:p>
            <a:r>
              <a:rPr lang="en-US" b="1" dirty="0" smtClean="0"/>
              <a:t>Dehumanization &amp; </a:t>
            </a:r>
            <a:r>
              <a:rPr lang="en-US" b="1" dirty="0" err="1" smtClean="0"/>
              <a:t>impersonalization</a:t>
            </a:r>
            <a:r>
              <a:rPr lang="en-US" b="1" dirty="0" smtClean="0"/>
              <a:t> of life</a:t>
            </a:r>
          </a:p>
          <a:p>
            <a:r>
              <a:rPr lang="en-US" b="1" dirty="0" smtClean="0"/>
              <a:t>Elimination of books</a:t>
            </a:r>
          </a:p>
          <a:p>
            <a:r>
              <a:rPr lang="en-US" b="1" dirty="0" smtClean="0"/>
              <a:t>Loss of meaningful interaction with others</a:t>
            </a:r>
          </a:p>
          <a:p>
            <a:r>
              <a:rPr lang="en-US" b="1" dirty="0" smtClean="0"/>
              <a:t>Surveillance by police and government</a:t>
            </a:r>
          </a:p>
          <a:p>
            <a:r>
              <a:rPr lang="en-US" b="1" dirty="0" smtClean="0"/>
              <a:t>Reliance on technology to mediate all social experiences</a:t>
            </a:r>
          </a:p>
          <a:p>
            <a:endParaRPr lang="en-US" b="1" dirty="0" smtClean="0"/>
          </a:p>
          <a:p>
            <a:endParaRPr lang="en-US" b="1"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TWO CENTRAL THEMES</a:t>
            </a:r>
            <a:endParaRPr lang="en-US" b="1" dirty="0">
              <a:solidFill>
                <a:srgbClr val="FF0000"/>
              </a:solidFill>
            </a:endParaRPr>
          </a:p>
        </p:txBody>
      </p:sp>
      <p:sp>
        <p:nvSpPr>
          <p:cNvPr id="3" name="Text Placeholder 2"/>
          <p:cNvSpPr>
            <a:spLocks noGrp="1"/>
          </p:cNvSpPr>
          <p:nvPr>
            <p:ph type="body" idx="1"/>
          </p:nvPr>
        </p:nvSpPr>
        <p:spPr>
          <a:xfrm>
            <a:off x="457200" y="1066800"/>
            <a:ext cx="4040188" cy="639762"/>
          </a:xfrm>
        </p:spPr>
        <p:txBody>
          <a:bodyPr>
            <a:normAutofit/>
          </a:bodyPr>
          <a:lstStyle/>
          <a:p>
            <a:pPr algn="ctr"/>
            <a:r>
              <a:rPr lang="en-US" sz="2800" u="sng" dirty="0" smtClean="0">
                <a:solidFill>
                  <a:srgbClr val="FF6600"/>
                </a:solidFill>
              </a:rPr>
              <a:t>CENSORSHIP</a:t>
            </a:r>
            <a:endParaRPr lang="en-US" sz="2800" u="sng" dirty="0">
              <a:solidFill>
                <a:srgbClr val="FF6600"/>
              </a:solidFill>
            </a:endParaRPr>
          </a:p>
        </p:txBody>
      </p:sp>
      <p:sp>
        <p:nvSpPr>
          <p:cNvPr id="4" name="Content Placeholder 3"/>
          <p:cNvSpPr>
            <a:spLocks noGrp="1"/>
          </p:cNvSpPr>
          <p:nvPr>
            <p:ph sz="half" idx="2"/>
          </p:nvPr>
        </p:nvSpPr>
        <p:spPr>
          <a:xfrm>
            <a:off x="304800" y="1752600"/>
            <a:ext cx="4192588" cy="4419600"/>
          </a:xfrm>
        </p:spPr>
        <p:txBody>
          <a:bodyPr>
            <a:normAutofit fontScale="92500" lnSpcReduction="20000"/>
          </a:bodyPr>
          <a:lstStyle/>
          <a:p>
            <a:r>
              <a:rPr lang="en-US" b="1" dirty="0" smtClean="0"/>
              <a:t>The suppression of speech or deletion of communicative material which may be considered objectionable, harmful, sensitive, or inconvenient by a controlling group.</a:t>
            </a:r>
          </a:p>
          <a:p>
            <a:r>
              <a:rPr lang="en-US" b="1" dirty="0" smtClean="0"/>
              <a:t>In the novel, it is ironic that censorship begins with the people not the government.</a:t>
            </a:r>
          </a:p>
          <a:p>
            <a:r>
              <a:rPr lang="en-US" b="1" dirty="0" smtClean="0"/>
              <a:t>Ironically, Bradbury discovered that editors had censored language in 75 sections without his knowledge and consent.</a:t>
            </a:r>
          </a:p>
          <a:p>
            <a:endParaRPr lang="en-US" b="1" dirty="0"/>
          </a:p>
        </p:txBody>
      </p:sp>
      <p:sp>
        <p:nvSpPr>
          <p:cNvPr id="5" name="Text Placeholder 4"/>
          <p:cNvSpPr>
            <a:spLocks noGrp="1"/>
          </p:cNvSpPr>
          <p:nvPr>
            <p:ph type="body" sz="quarter" idx="3"/>
          </p:nvPr>
        </p:nvSpPr>
        <p:spPr>
          <a:xfrm>
            <a:off x="4343400" y="1066800"/>
            <a:ext cx="4495800" cy="639762"/>
          </a:xfrm>
        </p:spPr>
        <p:txBody>
          <a:bodyPr>
            <a:noAutofit/>
          </a:bodyPr>
          <a:lstStyle/>
          <a:p>
            <a:pPr algn="ctr"/>
            <a:r>
              <a:rPr lang="en-US" sz="2800" u="sng" dirty="0" smtClean="0">
                <a:solidFill>
                  <a:srgbClr val="FF6600"/>
                </a:solidFill>
              </a:rPr>
              <a:t>IGNORANCE VS KNOWLEDGE</a:t>
            </a:r>
            <a:endParaRPr lang="en-US" sz="2800" u="sng" dirty="0">
              <a:solidFill>
                <a:srgbClr val="FF6600"/>
              </a:solidFill>
            </a:endParaRPr>
          </a:p>
        </p:txBody>
      </p:sp>
      <p:sp>
        <p:nvSpPr>
          <p:cNvPr id="6" name="Content Placeholder 5"/>
          <p:cNvSpPr>
            <a:spLocks noGrp="1"/>
          </p:cNvSpPr>
          <p:nvPr>
            <p:ph sz="quarter" idx="4"/>
          </p:nvPr>
        </p:nvSpPr>
        <p:spPr>
          <a:xfrm>
            <a:off x="4572000" y="1828800"/>
            <a:ext cx="4041775" cy="3951288"/>
          </a:xfrm>
        </p:spPr>
        <p:txBody>
          <a:bodyPr/>
          <a:lstStyle/>
          <a:p>
            <a:r>
              <a:rPr lang="en-US" b="1" dirty="0" smtClean="0"/>
              <a:t>Without the ability to think, people can not make wise decisions.</a:t>
            </a:r>
          </a:p>
          <a:p>
            <a:r>
              <a:rPr lang="en-US" b="1" dirty="0" smtClean="0"/>
              <a:t>Is ignorance bliss, or do knowledge and learning provide true happiness?</a:t>
            </a:r>
          </a:p>
          <a:p>
            <a:r>
              <a:rPr lang="en-US" b="1" dirty="0" smtClean="0"/>
              <a:t>In </a:t>
            </a:r>
            <a:r>
              <a:rPr lang="en-US" b="1" i="1" dirty="0" smtClean="0"/>
              <a:t>Fahrenheit 451 </a:t>
            </a:r>
            <a:r>
              <a:rPr lang="en-US" b="1" dirty="0" smtClean="0"/>
              <a:t>firemen promote ignorance by destroying books – and with them – knowledge.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bigbackground.com/wp-content/uploads/2013/07/flames-background-clipart.jpg"/>
          <p:cNvPicPr>
            <a:picLocks noChangeAspect="1" noChangeArrowheads="1"/>
          </p:cNvPicPr>
          <p:nvPr/>
        </p:nvPicPr>
        <p:blipFill>
          <a:blip r:embed="rId2" cstate="print"/>
          <a:srcRect/>
          <a:stretch>
            <a:fillRect/>
          </a:stretch>
        </p:blipFill>
        <p:spPr bwMode="auto">
          <a:xfrm>
            <a:off x="6248400" y="990600"/>
            <a:ext cx="2895600" cy="2819400"/>
          </a:xfrm>
          <a:prstGeom prst="rect">
            <a:avLst/>
          </a:prstGeom>
          <a:noFill/>
        </p:spPr>
      </p:pic>
      <p:sp>
        <p:nvSpPr>
          <p:cNvPr id="7" name="Title 6"/>
          <p:cNvSpPr>
            <a:spLocks noGrp="1"/>
          </p:cNvSpPr>
          <p:nvPr>
            <p:ph type="title"/>
          </p:nvPr>
        </p:nvSpPr>
        <p:spPr/>
        <p:txBody>
          <a:bodyPr/>
          <a:lstStyle/>
          <a:p>
            <a:r>
              <a:rPr lang="en-US" b="1" dirty="0" smtClean="0"/>
              <a:t>ADDITIONAL THEMES</a:t>
            </a:r>
            <a:endParaRPr lang="en-US" b="1" dirty="0"/>
          </a:p>
        </p:txBody>
      </p:sp>
      <p:sp>
        <p:nvSpPr>
          <p:cNvPr id="8" name="Content Placeholder 7"/>
          <p:cNvSpPr>
            <a:spLocks noGrp="1"/>
          </p:cNvSpPr>
          <p:nvPr>
            <p:ph idx="1"/>
          </p:nvPr>
        </p:nvSpPr>
        <p:spPr>
          <a:xfrm>
            <a:off x="457200" y="1295400"/>
            <a:ext cx="8229600" cy="4525963"/>
          </a:xfrm>
        </p:spPr>
        <p:txBody>
          <a:bodyPr>
            <a:noAutofit/>
          </a:bodyPr>
          <a:lstStyle/>
          <a:p>
            <a:r>
              <a:rPr lang="en-US" sz="2400" b="1" dirty="0" smtClean="0"/>
              <a:t>Individual self-expression is important.</a:t>
            </a:r>
          </a:p>
          <a:p>
            <a:r>
              <a:rPr lang="en-US" sz="2400" b="1" dirty="0" smtClean="0"/>
              <a:t>Censorship deprives self-expression.</a:t>
            </a:r>
          </a:p>
          <a:p>
            <a:r>
              <a:rPr lang="en-US" sz="2400" b="1" dirty="0" smtClean="0"/>
              <a:t>Violence is self-destructive.</a:t>
            </a:r>
          </a:p>
          <a:p>
            <a:r>
              <a:rPr lang="en-US" sz="2400" b="1" dirty="0" smtClean="0"/>
              <a:t>Mindless pleasure-seeking &amp; materialism makes </a:t>
            </a:r>
          </a:p>
          <a:p>
            <a:pPr>
              <a:buNone/>
            </a:pPr>
            <a:r>
              <a:rPr lang="en-US" sz="2400" b="1" dirty="0"/>
              <a:t>	</a:t>
            </a:r>
            <a:r>
              <a:rPr lang="en-US" sz="2400" b="1" dirty="0" smtClean="0"/>
              <a:t>for an empty life.</a:t>
            </a:r>
          </a:p>
          <a:p>
            <a:r>
              <a:rPr lang="en-US" sz="2400" b="1" dirty="0" smtClean="0"/>
              <a:t>Humanity has the ability to be reborn or revived.</a:t>
            </a:r>
          </a:p>
          <a:p>
            <a:r>
              <a:rPr lang="en-US" sz="2400" b="1" dirty="0" smtClean="0"/>
              <a:t>In the wrong hands, modern technology can be dangerous.</a:t>
            </a:r>
          </a:p>
          <a:p>
            <a:r>
              <a:rPr lang="en-US" sz="2400" b="1" dirty="0" smtClean="0"/>
              <a:t>Commercialism can erode or overpower spiritual values.</a:t>
            </a:r>
          </a:p>
          <a:p>
            <a:r>
              <a:rPr lang="en-US" sz="2400" b="1" dirty="0" smtClean="0"/>
              <a:t>People lose their humanity if they are not able to communicate and interact with each other on a personal level.</a:t>
            </a:r>
          </a:p>
          <a:p>
            <a:r>
              <a:rPr lang="en-US" sz="2400" b="1" dirty="0" smtClean="0"/>
              <a:t>Humanity should preserve and value the culture of the past.</a:t>
            </a:r>
            <a:endParaRPr lang="en-US"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http://1.bp.blogspot.com/-oIRoZrjaMdg/Ul1aZnYYAPI/AAAAAAAAAbw/K5FSHyzy6r8/s1600/book+burning.jpg"/>
          <p:cNvPicPr>
            <a:picLocks noChangeAspect="1" noChangeArrowheads="1"/>
          </p:cNvPicPr>
          <p:nvPr/>
        </p:nvPicPr>
        <p:blipFill>
          <a:blip r:embed="rId2" cstate="print"/>
          <a:srcRect/>
          <a:stretch>
            <a:fillRect/>
          </a:stretch>
        </p:blipFill>
        <p:spPr bwMode="auto">
          <a:xfrm>
            <a:off x="6629400" y="1295400"/>
            <a:ext cx="2143125" cy="4800600"/>
          </a:xfrm>
          <a:prstGeom prst="rect">
            <a:avLst/>
          </a:prstGeom>
          <a:noFill/>
        </p:spPr>
      </p:pic>
      <p:sp>
        <p:nvSpPr>
          <p:cNvPr id="2" name="Title 1"/>
          <p:cNvSpPr>
            <a:spLocks noGrp="1"/>
          </p:cNvSpPr>
          <p:nvPr>
            <p:ph type="title"/>
          </p:nvPr>
        </p:nvSpPr>
        <p:spPr/>
        <p:txBody>
          <a:bodyPr/>
          <a:lstStyle/>
          <a:p>
            <a:r>
              <a:rPr lang="en-US" b="1" dirty="0" smtClean="0"/>
              <a:t>IN THE NOVEL:</a:t>
            </a:r>
            <a:endParaRPr lang="en-US" b="1" dirty="0"/>
          </a:p>
        </p:txBody>
      </p:sp>
      <p:sp>
        <p:nvSpPr>
          <p:cNvPr id="3" name="Content Placeholder 2"/>
          <p:cNvSpPr>
            <a:spLocks noGrp="1"/>
          </p:cNvSpPr>
          <p:nvPr>
            <p:ph idx="1"/>
          </p:nvPr>
        </p:nvSpPr>
        <p:spPr>
          <a:xfrm>
            <a:off x="457200" y="1295400"/>
            <a:ext cx="6553200" cy="4830763"/>
          </a:xfrm>
        </p:spPr>
        <p:txBody>
          <a:bodyPr>
            <a:normAutofit fontScale="92500" lnSpcReduction="20000"/>
          </a:bodyPr>
          <a:lstStyle/>
          <a:p>
            <a:r>
              <a:rPr lang="en-US" b="1" dirty="0" smtClean="0"/>
              <a:t>Books are considered dangerous and therefore are illegal.</a:t>
            </a:r>
          </a:p>
          <a:p>
            <a:r>
              <a:rPr lang="en-US" b="1" dirty="0" smtClean="0"/>
              <a:t>No one can own books.</a:t>
            </a:r>
          </a:p>
          <a:p>
            <a:r>
              <a:rPr lang="en-US" b="1" dirty="0" smtClean="0"/>
              <a:t>Most people strive for happiness which they find through being plugged into their technology, where they do not have to think too hard.</a:t>
            </a:r>
          </a:p>
          <a:p>
            <a:r>
              <a:rPr lang="en-US" b="1" dirty="0" smtClean="0"/>
              <a:t>Firemen do not stop fires; they start them. They are the happiness squad. They destroy books when found and often the homes of those who have the contraband.</a:t>
            </a:r>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rgbClr val="00B050"/>
                </a:solidFill>
              </a:rPr>
              <a:t>SETTING IN THE NOVEL</a:t>
            </a:r>
            <a:endParaRPr lang="en-US" b="1" dirty="0">
              <a:solidFill>
                <a:srgbClr val="00B050"/>
              </a:solidFill>
            </a:endParaRPr>
          </a:p>
        </p:txBody>
      </p:sp>
      <p:sp>
        <p:nvSpPr>
          <p:cNvPr id="4" name="Content Placeholder 3"/>
          <p:cNvSpPr>
            <a:spLocks noGrp="1"/>
          </p:cNvSpPr>
          <p:nvPr>
            <p:ph idx="1"/>
          </p:nvPr>
        </p:nvSpPr>
        <p:spPr>
          <a:xfrm>
            <a:off x="457200" y="1295400"/>
            <a:ext cx="8229600" cy="5029200"/>
          </a:xfrm>
        </p:spPr>
        <p:txBody>
          <a:bodyPr>
            <a:normAutofit fontScale="85000" lnSpcReduction="10000"/>
          </a:bodyPr>
          <a:lstStyle/>
          <a:p>
            <a:r>
              <a:rPr lang="en-US" b="1" u="sng" dirty="0" smtClean="0">
                <a:solidFill>
                  <a:srgbClr val="FF0000"/>
                </a:solidFill>
              </a:rPr>
              <a:t>TIME</a:t>
            </a:r>
            <a:r>
              <a:rPr lang="en-US" b="1" dirty="0" smtClean="0"/>
              <a:t>: Future – Bradbury identifies the time period as 1999; Granger, a character from Part III mentions the atomic bomb’s destruction 50 years ago; other scholars identify time as 24</a:t>
            </a:r>
            <a:r>
              <a:rPr lang="en-US" b="1" baseline="30000" dirty="0" smtClean="0"/>
              <a:t>th</a:t>
            </a:r>
            <a:r>
              <a:rPr lang="en-US" b="1" dirty="0" smtClean="0"/>
              <a:t> century</a:t>
            </a:r>
          </a:p>
          <a:p>
            <a:r>
              <a:rPr lang="en-US" b="1" u="sng" dirty="0" smtClean="0">
                <a:solidFill>
                  <a:srgbClr val="FF0000"/>
                </a:solidFill>
              </a:rPr>
              <a:t>PLACE</a:t>
            </a:r>
            <a:r>
              <a:rPr lang="en-US" b="1" dirty="0" smtClean="0"/>
              <a:t>: America; Montag’s cold &amp; violent city; the firehouse, Montag’s home (mausoleum-like), Faber’s home, simple forest</a:t>
            </a:r>
          </a:p>
          <a:p>
            <a:r>
              <a:rPr lang="en-US" b="1" u="sng" dirty="0" smtClean="0">
                <a:solidFill>
                  <a:srgbClr val="FF0000"/>
                </a:solidFill>
              </a:rPr>
              <a:t>ATMOSPHERE</a:t>
            </a:r>
            <a:r>
              <a:rPr lang="en-US" b="1" dirty="0" smtClean="0">
                <a:solidFill>
                  <a:srgbClr val="FF0000"/>
                </a:solidFill>
              </a:rPr>
              <a:t>: </a:t>
            </a:r>
            <a:r>
              <a:rPr lang="en-US" b="1" dirty="0" smtClean="0"/>
              <a:t>A repressive government censors all literature, citizens lives are filled with trivial distractions, people desire happiness in any way they can obtain it, technology rules, war is imminent, and people do not think for themselves.</a:t>
            </a:r>
            <a:endParaRPr lang="en-US"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fc01.deviantart.net/fs71/f/2014/139/9/2/fahrenheit_451_guy_montag_helmet_logo_by_chibi_cupcake-d7iy7pi.jpg"/>
          <p:cNvPicPr>
            <a:picLocks noChangeAspect="1" noChangeArrowheads="1"/>
          </p:cNvPicPr>
          <p:nvPr/>
        </p:nvPicPr>
        <p:blipFill>
          <a:blip r:embed="rId2" cstate="print"/>
          <a:srcRect/>
          <a:stretch>
            <a:fillRect/>
          </a:stretch>
        </p:blipFill>
        <p:spPr bwMode="auto">
          <a:xfrm>
            <a:off x="0" y="1752600"/>
            <a:ext cx="4648200" cy="4267200"/>
          </a:xfrm>
          <a:prstGeom prst="rect">
            <a:avLst/>
          </a:prstGeom>
          <a:noFill/>
        </p:spPr>
      </p:pic>
      <p:sp>
        <p:nvSpPr>
          <p:cNvPr id="2" name="Title 1"/>
          <p:cNvSpPr>
            <a:spLocks noGrp="1"/>
          </p:cNvSpPr>
          <p:nvPr>
            <p:ph type="title"/>
          </p:nvPr>
        </p:nvSpPr>
        <p:spPr/>
        <p:txBody>
          <a:bodyPr>
            <a:normAutofit fontScale="90000"/>
          </a:bodyPr>
          <a:lstStyle/>
          <a:p>
            <a:r>
              <a:rPr lang="en-US" b="1" dirty="0" smtClean="0">
                <a:solidFill>
                  <a:srgbClr val="FF0000"/>
                </a:solidFill>
              </a:rPr>
              <a:t>INTERNAL CONFLICTS IN THE NOVEL</a:t>
            </a:r>
            <a:endParaRPr lang="en-US" b="1" dirty="0">
              <a:solidFill>
                <a:srgbClr val="FF0000"/>
              </a:solidFill>
            </a:endParaRPr>
          </a:p>
        </p:txBody>
      </p:sp>
      <p:sp>
        <p:nvSpPr>
          <p:cNvPr id="3" name="Content Placeholder 2"/>
          <p:cNvSpPr>
            <a:spLocks noGrp="1"/>
          </p:cNvSpPr>
          <p:nvPr>
            <p:ph idx="1"/>
          </p:nvPr>
        </p:nvSpPr>
        <p:spPr>
          <a:xfrm>
            <a:off x="3048000" y="1600200"/>
            <a:ext cx="5638800" cy="4525963"/>
          </a:xfrm>
        </p:spPr>
        <p:txBody>
          <a:bodyPr>
            <a:normAutofit fontScale="92500"/>
          </a:bodyPr>
          <a:lstStyle/>
          <a:p>
            <a:pPr algn="ctr">
              <a:buNone/>
            </a:pPr>
            <a:r>
              <a:rPr lang="en-US" sz="3600" b="1" u="sng" dirty="0"/>
              <a:t>M</a:t>
            </a:r>
            <a:r>
              <a:rPr lang="en-US" sz="3600" b="1" u="sng" dirty="0" smtClean="0"/>
              <a:t>an </a:t>
            </a:r>
            <a:r>
              <a:rPr lang="en-US" sz="3600" b="1" u="sng" dirty="0" err="1" smtClean="0"/>
              <a:t>vs</a:t>
            </a:r>
            <a:r>
              <a:rPr lang="en-US" sz="3600" b="1" u="sng" dirty="0" smtClean="0"/>
              <a:t> himself </a:t>
            </a:r>
          </a:p>
          <a:p>
            <a:pPr marL="796925" indent="-796925">
              <a:buNone/>
            </a:pPr>
            <a:r>
              <a:rPr lang="en-US" sz="3600" b="1" dirty="0" smtClean="0"/>
              <a:t>   1.  </a:t>
            </a:r>
            <a:r>
              <a:rPr lang="en-US" sz="3600" b="1" dirty="0" err="1" smtClean="0"/>
              <a:t>Montag</a:t>
            </a:r>
            <a:r>
              <a:rPr lang="en-US" sz="3600" b="1" dirty="0" smtClean="0"/>
              <a:t> and his struggle to overcome his violent past and going against the tenets of his profession</a:t>
            </a:r>
          </a:p>
          <a:p>
            <a:pPr marL="796925" indent="-796925">
              <a:buNone/>
            </a:pPr>
            <a:r>
              <a:rPr lang="en-US" sz="3600" b="1" dirty="0"/>
              <a:t> </a:t>
            </a:r>
            <a:r>
              <a:rPr lang="en-US" sz="3600" b="1" dirty="0" smtClean="0"/>
              <a:t>   2. Faber overcoming his fears and helping </a:t>
            </a:r>
            <a:r>
              <a:rPr lang="en-US" sz="3600" b="1" dirty="0" err="1" smtClean="0"/>
              <a:t>Montag</a:t>
            </a:r>
            <a:endParaRPr lang="en-US" sz="36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www.picgifs.com/clip-art/flowers-and-plants/trees/clip-art-trees-062627.jpg"/>
          <p:cNvPicPr>
            <a:picLocks noChangeAspect="1" noChangeArrowheads="1"/>
          </p:cNvPicPr>
          <p:nvPr/>
        </p:nvPicPr>
        <p:blipFill>
          <a:blip r:embed="rId2" cstate="print"/>
          <a:srcRect/>
          <a:stretch>
            <a:fillRect/>
          </a:stretch>
        </p:blipFill>
        <p:spPr bwMode="auto">
          <a:xfrm>
            <a:off x="0" y="533400"/>
            <a:ext cx="2362200" cy="3810000"/>
          </a:xfrm>
          <a:prstGeom prst="rect">
            <a:avLst/>
          </a:prstGeom>
          <a:noFill/>
        </p:spPr>
      </p:pic>
      <p:sp>
        <p:nvSpPr>
          <p:cNvPr id="2" name="Title 1"/>
          <p:cNvSpPr>
            <a:spLocks noGrp="1"/>
          </p:cNvSpPr>
          <p:nvPr>
            <p:ph type="title"/>
          </p:nvPr>
        </p:nvSpPr>
        <p:spPr/>
        <p:txBody>
          <a:bodyPr>
            <a:normAutofit fontScale="90000"/>
          </a:bodyPr>
          <a:lstStyle/>
          <a:p>
            <a:r>
              <a:rPr lang="en-US" b="1" dirty="0" smtClean="0">
                <a:solidFill>
                  <a:srgbClr val="FF0000"/>
                </a:solidFill>
              </a:rPr>
              <a:t>EXTERNAL CONFLICTS IN THE NOVEL</a:t>
            </a:r>
            <a:endParaRPr lang="en-US" b="1" dirty="0">
              <a:solidFill>
                <a:srgbClr val="FF0000"/>
              </a:solidFill>
            </a:endParaRPr>
          </a:p>
        </p:txBody>
      </p:sp>
      <p:sp>
        <p:nvSpPr>
          <p:cNvPr id="3" name="Content Placeholder 2"/>
          <p:cNvSpPr>
            <a:spLocks noGrp="1"/>
          </p:cNvSpPr>
          <p:nvPr>
            <p:ph idx="1"/>
          </p:nvPr>
        </p:nvSpPr>
        <p:spPr/>
        <p:txBody>
          <a:bodyPr/>
          <a:lstStyle/>
          <a:p>
            <a:pPr algn="ctr">
              <a:buNone/>
            </a:pPr>
            <a:r>
              <a:rPr lang="en-US" b="1" u="sng" dirty="0" smtClean="0"/>
              <a:t>Man </a:t>
            </a:r>
            <a:r>
              <a:rPr lang="en-US" b="1" u="sng" dirty="0" err="1" smtClean="0"/>
              <a:t>vs</a:t>
            </a:r>
            <a:r>
              <a:rPr lang="en-US" b="1" u="sng" dirty="0" smtClean="0"/>
              <a:t> society</a:t>
            </a:r>
          </a:p>
          <a:p>
            <a:pPr algn="ctr">
              <a:buNone/>
            </a:pPr>
            <a:r>
              <a:rPr lang="en-US" b="1" dirty="0"/>
              <a:t>	</a:t>
            </a:r>
            <a:r>
              <a:rPr lang="en-US" b="1" dirty="0" err="1" smtClean="0"/>
              <a:t>Montag</a:t>
            </a:r>
            <a:r>
              <a:rPr lang="en-US" b="1" dirty="0" smtClean="0"/>
              <a:t> </a:t>
            </a:r>
            <a:r>
              <a:rPr lang="en-US" b="1" dirty="0" err="1" smtClean="0"/>
              <a:t>vs</a:t>
            </a:r>
            <a:r>
              <a:rPr lang="en-US" b="1" dirty="0" smtClean="0"/>
              <a:t> society</a:t>
            </a:r>
          </a:p>
          <a:p>
            <a:pPr algn="ctr">
              <a:buNone/>
            </a:pPr>
            <a:r>
              <a:rPr lang="en-US" b="1" dirty="0" smtClean="0"/>
              <a:t>Clarisse McClellan </a:t>
            </a:r>
            <a:r>
              <a:rPr lang="en-US" b="1" dirty="0" err="1" smtClean="0"/>
              <a:t>vs</a:t>
            </a:r>
            <a:r>
              <a:rPr lang="en-US" b="1" dirty="0" smtClean="0"/>
              <a:t> society</a:t>
            </a:r>
          </a:p>
          <a:p>
            <a:pPr algn="ctr">
              <a:buNone/>
            </a:pPr>
            <a:r>
              <a:rPr lang="en-US" b="1" dirty="0" smtClean="0"/>
              <a:t>Professor Faber </a:t>
            </a:r>
            <a:r>
              <a:rPr lang="en-US" b="1" dirty="0" err="1" smtClean="0"/>
              <a:t>vs</a:t>
            </a:r>
            <a:r>
              <a:rPr lang="en-US" b="1" dirty="0" smtClean="0"/>
              <a:t> society</a:t>
            </a:r>
          </a:p>
          <a:p>
            <a:pPr algn="ctr">
              <a:buNone/>
            </a:pPr>
            <a:r>
              <a:rPr lang="en-US" b="1" u="sng" dirty="0" smtClean="0"/>
              <a:t>Man </a:t>
            </a:r>
            <a:r>
              <a:rPr lang="en-US" b="1" u="sng" dirty="0" err="1" smtClean="0"/>
              <a:t>vs</a:t>
            </a:r>
            <a:r>
              <a:rPr lang="en-US" b="1" u="sng" dirty="0" smtClean="0"/>
              <a:t> man</a:t>
            </a:r>
          </a:p>
          <a:p>
            <a:pPr algn="ctr">
              <a:buNone/>
            </a:pPr>
            <a:r>
              <a:rPr lang="en-US" b="1" dirty="0" err="1" smtClean="0"/>
              <a:t>Montag</a:t>
            </a:r>
            <a:r>
              <a:rPr lang="en-US" b="1" dirty="0" smtClean="0"/>
              <a:t> </a:t>
            </a:r>
            <a:r>
              <a:rPr lang="en-US" b="1" dirty="0" err="1" smtClean="0"/>
              <a:t>vs</a:t>
            </a:r>
            <a:r>
              <a:rPr lang="en-US" b="1" dirty="0" smtClean="0"/>
              <a:t> Beatty</a:t>
            </a:r>
          </a:p>
          <a:p>
            <a:pPr algn="ctr">
              <a:buNone/>
            </a:pPr>
            <a:r>
              <a:rPr lang="en-US" b="1" dirty="0" err="1" smtClean="0"/>
              <a:t>Montag</a:t>
            </a:r>
            <a:r>
              <a:rPr lang="en-US" b="1" dirty="0" smtClean="0"/>
              <a:t> </a:t>
            </a:r>
            <a:r>
              <a:rPr lang="en-US" b="1" dirty="0" err="1" smtClean="0"/>
              <a:t>vs</a:t>
            </a:r>
            <a:r>
              <a:rPr lang="en-US" b="1" dirty="0" smtClean="0"/>
              <a:t> </a:t>
            </a:r>
            <a:r>
              <a:rPr lang="en-US" b="1" dirty="0" err="1" smtClean="0"/>
              <a:t>Midlred</a:t>
            </a:r>
            <a:endParaRPr lang="en-US" b="1" dirty="0"/>
          </a:p>
        </p:txBody>
      </p:sp>
      <p:pic>
        <p:nvPicPr>
          <p:cNvPr id="29700" name="Picture 4" descr="http://www.dandeliondelight.com/images/clipart-dandelion-flower"/>
          <p:cNvPicPr>
            <a:picLocks noChangeAspect="1" noChangeArrowheads="1"/>
          </p:cNvPicPr>
          <p:nvPr/>
        </p:nvPicPr>
        <p:blipFill>
          <a:blip r:embed="rId3" cstate="print"/>
          <a:srcRect/>
          <a:stretch>
            <a:fillRect/>
          </a:stretch>
        </p:blipFill>
        <p:spPr bwMode="auto">
          <a:xfrm>
            <a:off x="6858000" y="3124200"/>
            <a:ext cx="2286000" cy="284797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s://encrypted-tbn3.gstatic.com/images?q=tbn:ANd9GcQmR2Hn5vIS1G9gd4os6OElivl52eUcrFZMwqtM3AUDoIBwIFag"/>
          <p:cNvPicPr>
            <a:picLocks noChangeAspect="1" noChangeArrowheads="1"/>
          </p:cNvPicPr>
          <p:nvPr/>
        </p:nvPicPr>
        <p:blipFill>
          <a:blip r:embed="rId2" cstate="print">
            <a:lum bright="30000"/>
          </a:blip>
          <a:srcRect/>
          <a:stretch>
            <a:fillRect/>
          </a:stretch>
        </p:blipFill>
        <p:spPr bwMode="auto">
          <a:xfrm>
            <a:off x="1600200" y="892628"/>
            <a:ext cx="5943600" cy="5660572"/>
          </a:xfrm>
          <a:prstGeom prst="rect">
            <a:avLst/>
          </a:prstGeom>
          <a:noFill/>
        </p:spPr>
      </p:pic>
      <p:sp>
        <p:nvSpPr>
          <p:cNvPr id="2" name="Title 1"/>
          <p:cNvSpPr>
            <a:spLocks noGrp="1"/>
          </p:cNvSpPr>
          <p:nvPr>
            <p:ph type="title"/>
          </p:nvPr>
        </p:nvSpPr>
        <p:spPr/>
        <p:txBody>
          <a:bodyPr/>
          <a:lstStyle/>
          <a:p>
            <a:r>
              <a:rPr lang="en-US" b="1" dirty="0" smtClean="0">
                <a:solidFill>
                  <a:srgbClr val="0000FF"/>
                </a:solidFill>
              </a:rPr>
              <a:t>SYMBOLS IN THE NOVEL</a:t>
            </a:r>
            <a:endParaRPr lang="en-US" b="1" dirty="0">
              <a:solidFill>
                <a:srgbClr val="0000FF"/>
              </a:solidFill>
            </a:endParaRPr>
          </a:p>
        </p:txBody>
      </p:sp>
      <p:sp>
        <p:nvSpPr>
          <p:cNvPr id="3" name="Content Placeholder 2"/>
          <p:cNvSpPr>
            <a:spLocks noGrp="1"/>
          </p:cNvSpPr>
          <p:nvPr>
            <p:ph idx="1"/>
          </p:nvPr>
        </p:nvSpPr>
        <p:spPr>
          <a:xfrm>
            <a:off x="457200" y="1600200"/>
            <a:ext cx="7696200" cy="4525963"/>
          </a:xfrm>
        </p:spPr>
        <p:txBody>
          <a:bodyPr>
            <a:normAutofit fontScale="77500" lnSpcReduction="20000"/>
          </a:bodyPr>
          <a:lstStyle/>
          <a:p>
            <a:pPr algn="ctr"/>
            <a:r>
              <a:rPr lang="en-US" b="1" dirty="0" smtClean="0"/>
              <a:t>Phoenix</a:t>
            </a:r>
          </a:p>
          <a:p>
            <a:pPr algn="ctr"/>
            <a:r>
              <a:rPr lang="en-US" b="1" dirty="0" smtClean="0"/>
              <a:t>The Hearth and the Salamander</a:t>
            </a:r>
          </a:p>
          <a:p>
            <a:pPr algn="ctr"/>
            <a:r>
              <a:rPr lang="en-US" b="1" dirty="0" smtClean="0"/>
              <a:t>The Sieve and the Sand</a:t>
            </a:r>
          </a:p>
          <a:p>
            <a:pPr algn="ctr"/>
            <a:r>
              <a:rPr lang="en-US" b="1" dirty="0" smtClean="0"/>
              <a:t>Mechanical hound</a:t>
            </a:r>
          </a:p>
          <a:p>
            <a:pPr algn="ctr"/>
            <a:r>
              <a:rPr lang="en-US" b="1" dirty="0" smtClean="0"/>
              <a:t>Old woman</a:t>
            </a:r>
          </a:p>
          <a:p>
            <a:pPr algn="ctr"/>
            <a:r>
              <a:rPr lang="en-US" b="1" dirty="0" smtClean="0"/>
              <a:t>Mirrors</a:t>
            </a:r>
          </a:p>
          <a:p>
            <a:pPr algn="ctr"/>
            <a:r>
              <a:rPr lang="en-US" b="1" dirty="0" smtClean="0"/>
              <a:t>Birds</a:t>
            </a:r>
          </a:p>
          <a:p>
            <a:pPr algn="ctr"/>
            <a:r>
              <a:rPr lang="en-US" b="1" dirty="0" smtClean="0"/>
              <a:t>Captain Beatty</a:t>
            </a:r>
          </a:p>
          <a:p>
            <a:pPr algn="ctr"/>
            <a:r>
              <a:rPr lang="en-US" b="1" dirty="0" smtClean="0"/>
              <a:t>Mildred</a:t>
            </a:r>
          </a:p>
          <a:p>
            <a:pPr algn="ctr"/>
            <a:r>
              <a:rPr lang="en-US" b="1" dirty="0" err="1" smtClean="0"/>
              <a:t>Montag</a:t>
            </a:r>
            <a:endParaRPr lang="en-US" b="1" dirty="0" smtClean="0"/>
          </a:p>
          <a:p>
            <a:pPr algn="ctr"/>
            <a:r>
              <a:rPr lang="en-US" b="1" dirty="0" smtClean="0"/>
              <a:t>Books</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fc02.deviantart.net/fs70/i/2013/268/4/e/mechanical_hound_by_dragonsong928-d6nuwuu.jpg"/>
          <p:cNvPicPr>
            <a:picLocks noChangeAspect="1" noChangeArrowheads="1"/>
          </p:cNvPicPr>
          <p:nvPr/>
        </p:nvPicPr>
        <p:blipFill>
          <a:blip r:embed="rId2" cstate="print">
            <a:lum bright="10000"/>
          </a:blip>
          <a:srcRect/>
          <a:stretch>
            <a:fillRect/>
          </a:stretch>
        </p:blipFill>
        <p:spPr bwMode="auto">
          <a:xfrm>
            <a:off x="1143000" y="878157"/>
            <a:ext cx="6858000" cy="5347368"/>
          </a:xfrm>
          <a:prstGeom prst="rect">
            <a:avLst/>
          </a:prstGeom>
          <a:noFill/>
        </p:spPr>
      </p:pic>
      <p:sp>
        <p:nvSpPr>
          <p:cNvPr id="2" name="Title 1"/>
          <p:cNvSpPr>
            <a:spLocks noGrp="1"/>
          </p:cNvSpPr>
          <p:nvPr>
            <p:ph type="title"/>
          </p:nvPr>
        </p:nvSpPr>
        <p:spPr/>
        <p:txBody>
          <a:bodyPr/>
          <a:lstStyle/>
          <a:p>
            <a:r>
              <a:rPr lang="en-US" b="1" dirty="0" smtClean="0">
                <a:solidFill>
                  <a:srgbClr val="FF0066"/>
                </a:solidFill>
              </a:rPr>
              <a:t>CHARACTERS IN THE NOVEL</a:t>
            </a:r>
            <a:endParaRPr lang="en-US" b="1" dirty="0">
              <a:solidFill>
                <a:srgbClr val="FF0066"/>
              </a:solidFill>
            </a:endParaRPr>
          </a:p>
        </p:txBody>
      </p:sp>
      <p:sp>
        <p:nvSpPr>
          <p:cNvPr id="3" name="Content Placeholder 2"/>
          <p:cNvSpPr>
            <a:spLocks noGrp="1"/>
          </p:cNvSpPr>
          <p:nvPr>
            <p:ph idx="1"/>
          </p:nvPr>
        </p:nvSpPr>
        <p:spPr>
          <a:xfrm>
            <a:off x="457200" y="1295400"/>
            <a:ext cx="7848600" cy="5105400"/>
          </a:xfrm>
        </p:spPr>
        <p:txBody>
          <a:bodyPr>
            <a:normAutofit fontScale="85000" lnSpcReduction="20000"/>
          </a:bodyPr>
          <a:lstStyle/>
          <a:p>
            <a:pPr algn="ctr"/>
            <a:r>
              <a:rPr lang="en-US" b="1" dirty="0" smtClean="0"/>
              <a:t>Guy </a:t>
            </a:r>
            <a:r>
              <a:rPr lang="en-US" b="1" dirty="0" err="1" smtClean="0"/>
              <a:t>Montag</a:t>
            </a:r>
            <a:endParaRPr lang="en-US" b="1" dirty="0" smtClean="0"/>
          </a:p>
          <a:p>
            <a:pPr algn="ctr"/>
            <a:r>
              <a:rPr lang="en-US" b="1" dirty="0" smtClean="0"/>
              <a:t>Mildred </a:t>
            </a:r>
            <a:r>
              <a:rPr lang="en-US" b="1" dirty="0" err="1" smtClean="0"/>
              <a:t>Montag</a:t>
            </a:r>
            <a:endParaRPr lang="en-US" b="1" dirty="0" smtClean="0"/>
          </a:p>
          <a:p>
            <a:pPr algn="ctr"/>
            <a:r>
              <a:rPr lang="en-US" b="1" dirty="0" smtClean="0"/>
              <a:t>Captain Beatty</a:t>
            </a:r>
          </a:p>
          <a:p>
            <a:pPr algn="ctr"/>
            <a:r>
              <a:rPr lang="en-US" b="1" dirty="0" smtClean="0"/>
              <a:t>Professor Faber</a:t>
            </a:r>
          </a:p>
          <a:p>
            <a:pPr algn="ctr"/>
            <a:r>
              <a:rPr lang="en-US" b="1" dirty="0" smtClean="0"/>
              <a:t>Clarisse McClellan</a:t>
            </a:r>
          </a:p>
          <a:p>
            <a:pPr algn="ctr"/>
            <a:r>
              <a:rPr lang="en-US" b="1" dirty="0" smtClean="0"/>
              <a:t>Granger</a:t>
            </a:r>
          </a:p>
          <a:p>
            <a:pPr algn="ctr"/>
            <a:r>
              <a:rPr lang="en-US" b="1" dirty="0" smtClean="0"/>
              <a:t>Mrs. Phelps</a:t>
            </a:r>
          </a:p>
          <a:p>
            <a:pPr algn="ctr"/>
            <a:r>
              <a:rPr lang="en-US" b="1" dirty="0" smtClean="0"/>
              <a:t>Mrs. Bowles</a:t>
            </a:r>
          </a:p>
          <a:p>
            <a:pPr algn="ctr"/>
            <a:r>
              <a:rPr lang="en-US" b="1" dirty="0" smtClean="0"/>
              <a:t>Old Woman</a:t>
            </a:r>
          </a:p>
          <a:p>
            <a:pPr algn="ctr"/>
            <a:r>
              <a:rPr lang="en-US" b="1" dirty="0" smtClean="0"/>
              <a:t>Mechanical Hound</a:t>
            </a:r>
          </a:p>
          <a:p>
            <a:pPr algn="ctr"/>
            <a:r>
              <a:rPr lang="en-US" b="1" dirty="0" err="1" smtClean="0"/>
              <a:t>Stoneman</a:t>
            </a:r>
            <a:r>
              <a:rPr lang="en-US" b="1" dirty="0" smtClean="0"/>
              <a:t> and Black</a:t>
            </a:r>
          </a:p>
          <a:p>
            <a:pPr algn="ctr"/>
            <a:r>
              <a:rPr lang="en-US" b="1" dirty="0" smtClean="0"/>
              <a:t>Book People</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Fahrenheit 451</a:t>
            </a:r>
            <a:endParaRPr lang="en-US" i="1" dirty="0"/>
          </a:p>
        </p:txBody>
      </p:sp>
      <p:sp>
        <p:nvSpPr>
          <p:cNvPr id="3" name="Content Placeholder 2"/>
          <p:cNvSpPr>
            <a:spLocks noGrp="1"/>
          </p:cNvSpPr>
          <p:nvPr>
            <p:ph idx="1"/>
          </p:nvPr>
        </p:nvSpPr>
        <p:spPr>
          <a:xfrm>
            <a:off x="3962400" y="1219200"/>
            <a:ext cx="4724400" cy="4906963"/>
          </a:xfrm>
        </p:spPr>
        <p:txBody>
          <a:bodyPr>
            <a:normAutofit fontScale="92500" lnSpcReduction="10000"/>
          </a:bodyPr>
          <a:lstStyle/>
          <a:p>
            <a:r>
              <a:rPr lang="en-US" sz="2800" b="1" dirty="0" smtClean="0"/>
              <a:t>1947 – began as “Bright Phoenix” which contained seed for…</a:t>
            </a:r>
          </a:p>
          <a:p>
            <a:r>
              <a:rPr lang="en-US" sz="2800" b="1" dirty="0" smtClean="0"/>
              <a:t>1951 – “The Firemen,” a short story published in </a:t>
            </a:r>
            <a:r>
              <a:rPr lang="en-US" sz="2800" b="1" i="1" dirty="0" smtClean="0"/>
              <a:t>Galaxy</a:t>
            </a:r>
            <a:r>
              <a:rPr lang="en-US" sz="2800" b="1" dirty="0" smtClean="0"/>
              <a:t> magazine and expanded…</a:t>
            </a:r>
          </a:p>
          <a:p>
            <a:r>
              <a:rPr lang="en-US" sz="2800" b="1" dirty="0" smtClean="0"/>
              <a:t>1953 – </a:t>
            </a:r>
            <a:r>
              <a:rPr lang="en-US" sz="2800" b="1" i="1" dirty="0" smtClean="0"/>
              <a:t>Fahrenheit 451</a:t>
            </a:r>
            <a:r>
              <a:rPr lang="en-US" sz="2800" b="1" dirty="0" smtClean="0"/>
              <a:t>, a novel written at a time when the world was threatened by nuclear war, new technologies were emerging, and the world was getting smaller due to technology.</a:t>
            </a:r>
            <a:endParaRPr lang="en-US" sz="2800" b="1" dirty="0"/>
          </a:p>
        </p:txBody>
      </p:sp>
      <p:pic>
        <p:nvPicPr>
          <p:cNvPr id="1026" name="Picture 2" descr="http://36.media.tumblr.com/1ce324891365a71aeeb17ffc1c56e363/tumblr_nd4wnpO3ZS1tv8vcro1_r1_1280.jpg"/>
          <p:cNvPicPr>
            <a:picLocks noChangeAspect="1" noChangeArrowheads="1"/>
          </p:cNvPicPr>
          <p:nvPr/>
        </p:nvPicPr>
        <p:blipFill>
          <a:blip r:embed="rId2" cstate="print"/>
          <a:srcRect/>
          <a:stretch>
            <a:fillRect/>
          </a:stretch>
        </p:blipFill>
        <p:spPr bwMode="auto">
          <a:xfrm>
            <a:off x="533400" y="1295400"/>
            <a:ext cx="3000947" cy="44958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sz="6000" b="1" dirty="0" smtClean="0">
                <a:solidFill>
                  <a:srgbClr val="FF0000"/>
                </a:solidFill>
              </a:rPr>
              <a:t>POINT OF VIEW</a:t>
            </a:r>
            <a:endParaRPr lang="en-US" sz="6000" b="1" dirty="0">
              <a:solidFill>
                <a:srgbClr val="FF0000"/>
              </a:solidFill>
            </a:endParaRPr>
          </a:p>
        </p:txBody>
      </p:sp>
      <p:sp>
        <p:nvSpPr>
          <p:cNvPr id="3" name="Content Placeholder 2"/>
          <p:cNvSpPr>
            <a:spLocks noGrp="1"/>
          </p:cNvSpPr>
          <p:nvPr>
            <p:ph idx="1"/>
          </p:nvPr>
        </p:nvSpPr>
        <p:spPr>
          <a:xfrm>
            <a:off x="457200" y="2027237"/>
            <a:ext cx="8229600" cy="4525963"/>
          </a:xfrm>
        </p:spPr>
        <p:txBody>
          <a:bodyPr>
            <a:normAutofit/>
          </a:bodyPr>
          <a:lstStyle/>
          <a:p>
            <a:pPr algn="ctr">
              <a:buNone/>
            </a:pPr>
            <a:r>
              <a:rPr lang="en-US" sz="5400" b="1" dirty="0" smtClean="0"/>
              <a:t>Third Person</a:t>
            </a:r>
          </a:p>
          <a:p>
            <a:pPr algn="ctr">
              <a:buNone/>
            </a:pPr>
            <a:r>
              <a:rPr lang="en-US" sz="5400" b="1" dirty="0" smtClean="0"/>
              <a:t> Limited Omniscient - </a:t>
            </a:r>
          </a:p>
          <a:p>
            <a:pPr algn="ctr">
              <a:buNone/>
            </a:pPr>
            <a:r>
              <a:rPr lang="en-US" sz="5400" b="1" dirty="0" smtClean="0"/>
              <a:t>Montag’s thoughts and feelings</a:t>
            </a:r>
            <a:endParaRPr lang="en-US" sz="5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https://erinsromance.files.wordpress.com/2013/03/flame-border-373.jpg"/>
          <p:cNvPicPr>
            <a:picLocks noChangeAspect="1" noChangeArrowheads="1"/>
          </p:cNvPicPr>
          <p:nvPr/>
        </p:nvPicPr>
        <p:blipFill>
          <a:blip r:embed="rId2" cstate="print"/>
          <a:srcRect/>
          <a:stretch>
            <a:fillRect/>
          </a:stretch>
        </p:blipFill>
        <p:spPr bwMode="auto">
          <a:xfrm>
            <a:off x="838200" y="4724400"/>
            <a:ext cx="7620000" cy="1333500"/>
          </a:xfrm>
          <a:prstGeom prst="rect">
            <a:avLst/>
          </a:prstGeom>
          <a:noFill/>
        </p:spPr>
      </p:pic>
      <p:sp>
        <p:nvSpPr>
          <p:cNvPr id="2" name="Title 1"/>
          <p:cNvSpPr>
            <a:spLocks noGrp="1"/>
          </p:cNvSpPr>
          <p:nvPr>
            <p:ph type="title"/>
          </p:nvPr>
        </p:nvSpPr>
        <p:spPr/>
        <p:txBody>
          <a:bodyPr>
            <a:normAutofit fontScale="90000"/>
          </a:bodyPr>
          <a:lstStyle/>
          <a:p>
            <a:r>
              <a:rPr lang="en-US" b="1" dirty="0" smtClean="0"/>
              <a:t>Concepts Related to </a:t>
            </a:r>
            <a:r>
              <a:rPr lang="en-US" b="1" i="1" dirty="0" smtClean="0">
                <a:solidFill>
                  <a:srgbClr val="FF0000"/>
                </a:solidFill>
              </a:rPr>
              <a:t>Fahrenheit 451</a:t>
            </a:r>
            <a:r>
              <a:rPr lang="en-US" i="1" dirty="0" smtClean="0">
                <a:solidFill>
                  <a:srgbClr val="FF0000"/>
                </a:solidFill>
              </a:rPr>
              <a:t>:</a:t>
            </a:r>
            <a:endParaRPr lang="en-US" i="1" dirty="0">
              <a:solidFill>
                <a:srgbClr val="FF0000"/>
              </a:solidFill>
            </a:endParaRPr>
          </a:p>
        </p:txBody>
      </p:sp>
      <p:sp>
        <p:nvSpPr>
          <p:cNvPr id="3" name="Content Placeholder 2"/>
          <p:cNvSpPr>
            <a:spLocks noGrp="1"/>
          </p:cNvSpPr>
          <p:nvPr>
            <p:ph idx="1"/>
          </p:nvPr>
        </p:nvSpPr>
        <p:spPr>
          <a:xfrm>
            <a:off x="457200" y="1295400"/>
            <a:ext cx="8229600" cy="4830763"/>
          </a:xfrm>
        </p:spPr>
        <p:txBody>
          <a:bodyPr>
            <a:normAutofit/>
          </a:bodyPr>
          <a:lstStyle/>
          <a:p>
            <a:r>
              <a:rPr lang="en-US" sz="2400" b="1" u="sng" dirty="0" smtClean="0">
                <a:latin typeface="Times New Roman" pitchFamily="18" charset="0"/>
                <a:cs typeface="Times New Roman" pitchFamily="18" charset="0"/>
              </a:rPr>
              <a:t>Social criticism: </a:t>
            </a:r>
            <a:r>
              <a:rPr lang="en-US" sz="2400" b="1" i="1" dirty="0" smtClean="0">
                <a:solidFill>
                  <a:srgbClr val="FF0000"/>
                </a:solidFill>
                <a:latin typeface="Times New Roman" pitchFamily="18" charset="0"/>
                <a:cs typeface="Times New Roman" pitchFamily="18" charset="0"/>
              </a:rPr>
              <a:t>mode of criticism that addresses malicious conditions in a society considered to be flawed and aims at practical solutions.</a:t>
            </a:r>
          </a:p>
          <a:p>
            <a:pPr>
              <a:buNone/>
            </a:pPr>
            <a:r>
              <a:rPr lang="en-US" sz="2400" b="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Fahrenheit 451 </a:t>
            </a:r>
            <a:r>
              <a:rPr lang="en-US" sz="2400" b="1" dirty="0" smtClean="0">
                <a:latin typeface="Times New Roman" pitchFamily="18" charset="0"/>
                <a:cs typeface="Times New Roman" pitchFamily="18" charset="0"/>
              </a:rPr>
              <a:t>warns against the dangers of suppressing thoughts and ideas through censorship</a:t>
            </a:r>
          </a:p>
          <a:p>
            <a:r>
              <a:rPr lang="en-US" sz="2400" b="1" u="sng" dirty="0" smtClean="0">
                <a:latin typeface="Times New Roman" pitchFamily="18" charset="0"/>
                <a:cs typeface="Times New Roman" pitchFamily="18" charset="0"/>
              </a:rPr>
              <a:t>Science fiction</a:t>
            </a:r>
            <a:r>
              <a:rPr lang="en-US" sz="2400" b="1" dirty="0" smtClean="0">
                <a:latin typeface="Times New Roman" pitchFamily="18" charset="0"/>
                <a:cs typeface="Times New Roman" pitchFamily="18" charset="0"/>
              </a:rPr>
              <a:t>: </a:t>
            </a:r>
            <a:r>
              <a:rPr lang="en-US" sz="2400" b="1" i="1" dirty="0" smtClean="0">
                <a:solidFill>
                  <a:srgbClr val="FF0000"/>
                </a:solidFill>
                <a:latin typeface="Times New Roman" pitchFamily="18" charset="0"/>
                <a:cs typeface="Times New Roman" pitchFamily="18" charset="0"/>
              </a:rPr>
              <a:t>a form of fantasy in which scientific facts, assumptions, or hypotheses form the basis of adventures in the future, on other planets, in other dimensions in time, or under new variants of scientific law</a:t>
            </a:r>
          </a:p>
          <a:p>
            <a:pPr>
              <a:buNone/>
            </a:pPr>
            <a:r>
              <a:rPr lang="en-US" sz="2400" b="1" dirty="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Fahrenheit 451 </a:t>
            </a:r>
            <a:r>
              <a:rPr lang="en-US" sz="2400" b="1" dirty="0" smtClean="0">
                <a:latin typeface="Times New Roman" pitchFamily="18" charset="0"/>
                <a:cs typeface="Times New Roman" pitchFamily="18" charset="0"/>
              </a:rPr>
              <a:t>conveys a message that oppressive government, left unchecked, can do irreparable damage to society by limiting the creativity and freedom of its people.</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descr="http://thumb9.shutterstock.com/display_pic_with_logo/642733/642733,1299956934,2/stock-vector-fire-flames-collage-73010227.jpg"/>
          <p:cNvPicPr>
            <a:picLocks noChangeAspect="1" noChangeArrowheads="1"/>
          </p:cNvPicPr>
          <p:nvPr/>
        </p:nvPicPr>
        <p:blipFill>
          <a:blip r:embed="rId2" cstate="print">
            <a:lum bright="30000"/>
          </a:blip>
          <a:srcRect/>
          <a:stretch>
            <a:fillRect/>
          </a:stretch>
        </p:blipFill>
        <p:spPr bwMode="auto">
          <a:xfrm>
            <a:off x="533399" y="381000"/>
            <a:ext cx="8229601" cy="6248400"/>
          </a:xfrm>
          <a:prstGeom prst="rect">
            <a:avLst/>
          </a:prstGeom>
          <a:noFill/>
        </p:spPr>
      </p:pic>
      <p:sp>
        <p:nvSpPr>
          <p:cNvPr id="2" name="Title 1"/>
          <p:cNvSpPr>
            <a:spLocks noGrp="1"/>
          </p:cNvSpPr>
          <p:nvPr>
            <p:ph type="title"/>
          </p:nvPr>
        </p:nvSpPr>
        <p:spPr/>
        <p:txBody>
          <a:bodyPr/>
          <a:lstStyle/>
          <a:p>
            <a:r>
              <a:rPr lang="en-US" b="1" dirty="0" smtClean="0"/>
              <a:t>Additional Concepts</a:t>
            </a:r>
            <a:endParaRPr lang="en-US" b="1" dirty="0"/>
          </a:p>
        </p:txBody>
      </p:sp>
      <p:sp>
        <p:nvSpPr>
          <p:cNvPr id="3" name="Content Placeholder 2"/>
          <p:cNvSpPr>
            <a:spLocks noGrp="1"/>
          </p:cNvSpPr>
          <p:nvPr>
            <p:ph idx="1"/>
          </p:nvPr>
        </p:nvSpPr>
        <p:spPr>
          <a:xfrm>
            <a:off x="457200" y="1219200"/>
            <a:ext cx="8229600" cy="5105400"/>
          </a:xfrm>
        </p:spPr>
        <p:txBody>
          <a:bodyPr>
            <a:normAutofit lnSpcReduction="10000"/>
          </a:bodyPr>
          <a:lstStyle/>
          <a:p>
            <a:r>
              <a:rPr lang="en-US" sz="2400" b="1" u="sng" dirty="0" smtClean="0"/>
              <a:t>Totalitarian society </a:t>
            </a:r>
            <a:r>
              <a:rPr lang="en-US" sz="2400" b="1" dirty="0" smtClean="0"/>
              <a:t>– </a:t>
            </a:r>
            <a:r>
              <a:rPr lang="en-US" sz="2400" b="1" i="1" dirty="0" smtClean="0">
                <a:solidFill>
                  <a:srgbClr val="FF0000"/>
                </a:solidFill>
              </a:rPr>
              <a:t>a society centrally controlled by an autocratic leader with strict control of all aspects of life and subordination of the individual to the state</a:t>
            </a:r>
          </a:p>
          <a:p>
            <a:r>
              <a:rPr lang="en-US" sz="2400" b="1" u="sng" dirty="0" smtClean="0"/>
              <a:t>Dystopian society </a:t>
            </a:r>
            <a:r>
              <a:rPr lang="en-US" sz="2400" b="1" dirty="0" smtClean="0"/>
              <a:t>– </a:t>
            </a:r>
            <a:r>
              <a:rPr lang="en-US" sz="2400" b="1" i="1" dirty="0" smtClean="0">
                <a:solidFill>
                  <a:srgbClr val="FF0000"/>
                </a:solidFill>
              </a:rPr>
              <a:t>an imagined place or state in which everything is unpleasant or bad</a:t>
            </a:r>
          </a:p>
          <a:p>
            <a:pPr>
              <a:buNone/>
            </a:pPr>
            <a:r>
              <a:rPr lang="en-US" sz="2400" b="1" dirty="0"/>
              <a:t>	</a:t>
            </a:r>
            <a:r>
              <a:rPr lang="en-US" sz="2400" b="1" dirty="0" smtClean="0"/>
              <a:t>*Propaganda is used to control citizens.</a:t>
            </a:r>
          </a:p>
          <a:p>
            <a:pPr marL="515938" indent="-515938">
              <a:buNone/>
            </a:pPr>
            <a:r>
              <a:rPr lang="en-US" sz="2400" b="1" dirty="0"/>
              <a:t> </a:t>
            </a:r>
            <a:r>
              <a:rPr lang="en-US" sz="2400" b="1" dirty="0" smtClean="0"/>
              <a:t>    *Information, independent thought, &amp; freedom are restricted.</a:t>
            </a:r>
          </a:p>
          <a:p>
            <a:pPr>
              <a:buNone/>
            </a:pPr>
            <a:r>
              <a:rPr lang="en-US" sz="2400" b="1" dirty="0"/>
              <a:t>	</a:t>
            </a:r>
            <a:r>
              <a:rPr lang="en-US" sz="2400" b="1" dirty="0" smtClean="0"/>
              <a:t>*A figurehead or concept is worshipped by citizens.</a:t>
            </a:r>
          </a:p>
          <a:p>
            <a:pPr>
              <a:buNone/>
            </a:pPr>
            <a:r>
              <a:rPr lang="en-US" sz="2400" b="1" dirty="0" smtClean="0"/>
              <a:t>	*Citizens feel trapped &amp; struggle to escape.</a:t>
            </a:r>
          </a:p>
          <a:p>
            <a:pPr>
              <a:buNone/>
            </a:pPr>
            <a:r>
              <a:rPr lang="en-US" sz="2400" b="1" dirty="0"/>
              <a:t>	</a:t>
            </a:r>
            <a:r>
              <a:rPr lang="en-US" sz="2400" b="1" dirty="0" smtClean="0"/>
              <a:t>*The natural world is banished &amp; distrusted.</a:t>
            </a:r>
          </a:p>
          <a:p>
            <a:pPr>
              <a:buNone/>
            </a:pPr>
            <a:r>
              <a:rPr lang="en-US" sz="2400" b="1" dirty="0"/>
              <a:t>	</a:t>
            </a:r>
            <a:r>
              <a:rPr lang="en-US" sz="2400" b="1" dirty="0" smtClean="0"/>
              <a:t>*Citizens are dehumanized.</a:t>
            </a:r>
          </a:p>
          <a:p>
            <a:pPr>
              <a:buNone/>
            </a:pPr>
            <a:r>
              <a:rPr lang="en-US" sz="2400" b="1" dirty="0"/>
              <a:t>	</a:t>
            </a:r>
            <a:r>
              <a:rPr lang="en-US" sz="2400" b="1" dirty="0" smtClean="0"/>
              <a:t>*The society is an illusion of a perfect utopian world.</a:t>
            </a:r>
            <a:endParaRPr lang="en-US"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descr="https://encrypted-tbn2.gstatic.com/images?q=tbn:ANd9GcTGUqc0Jk8FsCK61CBTvRIOAq002feTAj5lO-BUlmfWDD9cB3UvxQ"/>
          <p:cNvPicPr>
            <a:picLocks noChangeAspect="1" noChangeArrowheads="1"/>
          </p:cNvPicPr>
          <p:nvPr/>
        </p:nvPicPr>
        <p:blipFill>
          <a:blip r:embed="rId2" cstate="print">
            <a:lum bright="10000"/>
          </a:blip>
          <a:srcRect/>
          <a:stretch>
            <a:fillRect/>
          </a:stretch>
        </p:blipFill>
        <p:spPr bwMode="auto">
          <a:xfrm>
            <a:off x="533400" y="1524000"/>
            <a:ext cx="8001000" cy="4648200"/>
          </a:xfrm>
          <a:prstGeom prst="rect">
            <a:avLst/>
          </a:prstGeom>
          <a:noFill/>
        </p:spPr>
      </p:pic>
      <p:sp>
        <p:nvSpPr>
          <p:cNvPr id="2" name="Title 1"/>
          <p:cNvSpPr>
            <a:spLocks noGrp="1"/>
          </p:cNvSpPr>
          <p:nvPr>
            <p:ph type="title"/>
          </p:nvPr>
        </p:nvSpPr>
        <p:spPr>
          <a:xfrm>
            <a:off x="304800" y="274638"/>
            <a:ext cx="8610600" cy="1143000"/>
          </a:xfrm>
        </p:spPr>
        <p:txBody>
          <a:bodyPr>
            <a:noAutofit/>
          </a:bodyPr>
          <a:lstStyle/>
          <a:p>
            <a:r>
              <a:rPr lang="en-US" sz="3200" b="1" dirty="0" smtClean="0">
                <a:latin typeface="Times New Roman" pitchFamily="18" charset="0"/>
                <a:cs typeface="Times New Roman" pitchFamily="18" charset="0"/>
              </a:rPr>
              <a:t>Historical Context</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What Was Happening in the World in the 1950s?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b="1" dirty="0" smtClean="0"/>
              <a:t>World War II had ended only a few years earlier.</a:t>
            </a:r>
          </a:p>
          <a:p>
            <a:r>
              <a:rPr lang="en-US" b="1" dirty="0" smtClean="0"/>
              <a:t>Nuclear warfare loomed.</a:t>
            </a:r>
          </a:p>
          <a:p>
            <a:r>
              <a:rPr lang="en-US" b="1" dirty="0" smtClean="0"/>
              <a:t>More jobs led to Americans having more discretionary income which led to increased passivity and conformity and the adage of: “Follow orders, and you will succeed.”</a:t>
            </a:r>
          </a:p>
          <a:p>
            <a:r>
              <a:rPr lang="en-US" b="1" dirty="0" smtClean="0"/>
              <a:t>Era of McCarthyism brought new vigor to Truman’s hunt for Communist infiltrators.</a:t>
            </a:r>
          </a:p>
          <a:p>
            <a:r>
              <a:rPr lang="en-US" b="1" dirty="0" smtClean="0"/>
              <a:t>Technology/electronics expansion included the use of televised surveillance footage for many purposes and the condensation of information into sound bites.</a:t>
            </a:r>
          </a:p>
          <a:p>
            <a:r>
              <a:rPr lang="en-US" b="1" dirty="0" smtClean="0"/>
              <a:t>Illiteracy was growing.</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Lasting Effects of WWII</a:t>
            </a:r>
            <a:endParaRPr lang="en-US" b="1" dirty="0"/>
          </a:p>
        </p:txBody>
      </p:sp>
      <p:sp>
        <p:nvSpPr>
          <p:cNvPr id="3" name="Content Placeholder 2"/>
          <p:cNvSpPr>
            <a:spLocks noGrp="1"/>
          </p:cNvSpPr>
          <p:nvPr>
            <p:ph idx="1"/>
          </p:nvPr>
        </p:nvSpPr>
        <p:spPr>
          <a:xfrm>
            <a:off x="4038600" y="1295400"/>
            <a:ext cx="4648200" cy="4830763"/>
          </a:xfrm>
        </p:spPr>
        <p:txBody>
          <a:bodyPr>
            <a:normAutofit lnSpcReduction="10000"/>
          </a:bodyPr>
          <a:lstStyle/>
          <a:p>
            <a:r>
              <a:rPr lang="en-US" b="1" dirty="0" smtClean="0">
                <a:solidFill>
                  <a:srgbClr val="FF0000"/>
                </a:solidFill>
              </a:rPr>
              <a:t>During Hitler’s power reign, he burned many books.</a:t>
            </a:r>
          </a:p>
          <a:p>
            <a:r>
              <a:rPr lang="en-US" b="1" dirty="0" smtClean="0">
                <a:solidFill>
                  <a:srgbClr val="FF0000"/>
                </a:solidFill>
              </a:rPr>
              <a:t>The Soviet Union banned and burned many books.</a:t>
            </a:r>
          </a:p>
          <a:p>
            <a:r>
              <a:rPr lang="en-US" b="1" dirty="0" smtClean="0">
                <a:solidFill>
                  <a:srgbClr val="FF0000"/>
                </a:solidFill>
              </a:rPr>
              <a:t>Communist China burned many books.</a:t>
            </a:r>
          </a:p>
          <a:p>
            <a:pPr>
              <a:buNone/>
            </a:pPr>
            <a:r>
              <a:rPr lang="en-US" b="1" dirty="0" smtClean="0"/>
              <a:t>The novel condemns this anti-intellectualism</a:t>
            </a:r>
            <a:r>
              <a:rPr lang="en-US" dirty="0" smtClean="0"/>
              <a:t>.</a:t>
            </a:r>
            <a:endParaRPr lang="en-US" dirty="0"/>
          </a:p>
        </p:txBody>
      </p:sp>
      <p:pic>
        <p:nvPicPr>
          <p:cNvPr id="18434" name="Picture 2" descr="http://ethicsalarms.files.wordpress.com/2013/01/book-burning.png"/>
          <p:cNvPicPr>
            <a:picLocks noChangeAspect="1" noChangeArrowheads="1"/>
          </p:cNvPicPr>
          <p:nvPr/>
        </p:nvPicPr>
        <p:blipFill>
          <a:blip r:embed="rId2" cstate="print"/>
          <a:srcRect/>
          <a:stretch>
            <a:fillRect/>
          </a:stretch>
        </p:blipFill>
        <p:spPr bwMode="auto">
          <a:xfrm>
            <a:off x="228600" y="1295400"/>
            <a:ext cx="3714750" cy="5105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 of Nuclear War</a:t>
            </a:r>
            <a:endParaRPr lang="en-US" b="1" dirty="0"/>
          </a:p>
        </p:txBody>
      </p:sp>
      <p:sp>
        <p:nvSpPr>
          <p:cNvPr id="3" name="Content Placeholder 2"/>
          <p:cNvSpPr>
            <a:spLocks noGrp="1"/>
          </p:cNvSpPr>
          <p:nvPr>
            <p:ph idx="1"/>
          </p:nvPr>
        </p:nvSpPr>
        <p:spPr>
          <a:xfrm>
            <a:off x="457200" y="1600200"/>
            <a:ext cx="5257800" cy="4525963"/>
          </a:xfrm>
        </p:spPr>
        <p:txBody>
          <a:bodyPr/>
          <a:lstStyle/>
          <a:p>
            <a:pPr>
              <a:buNone/>
            </a:pPr>
            <a:r>
              <a:rPr lang="en-US" dirty="0" smtClean="0"/>
              <a:t>	</a:t>
            </a:r>
            <a:r>
              <a:rPr lang="en-US" b="1" dirty="0" smtClean="0">
                <a:solidFill>
                  <a:srgbClr val="7030A0"/>
                </a:solidFill>
              </a:rPr>
              <a:t>Following WWII  and the use of the atomic bomb, the nation and the world lived in fear of a nuclear war. </a:t>
            </a:r>
          </a:p>
          <a:p>
            <a:pPr>
              <a:buFont typeface="Wingdings" pitchFamily="2" charset="2"/>
              <a:buChar char="ü"/>
            </a:pPr>
            <a:r>
              <a:rPr lang="en-US" b="1" dirty="0" smtClean="0">
                <a:solidFill>
                  <a:srgbClr val="7030A0"/>
                </a:solidFill>
              </a:rPr>
              <a:t>Bomb shelters built.</a:t>
            </a:r>
          </a:p>
          <a:p>
            <a:pPr>
              <a:buFont typeface="Wingdings" pitchFamily="2" charset="2"/>
              <a:buChar char="ü"/>
            </a:pPr>
            <a:r>
              <a:rPr lang="en-US" b="1" dirty="0" smtClean="0">
                <a:solidFill>
                  <a:srgbClr val="7030A0"/>
                </a:solidFill>
              </a:rPr>
              <a:t>Warning systems initiated.</a:t>
            </a:r>
          </a:p>
          <a:p>
            <a:pPr>
              <a:buFont typeface="Wingdings" pitchFamily="2" charset="2"/>
              <a:buChar char="ü"/>
            </a:pPr>
            <a:r>
              <a:rPr lang="en-US" b="1" dirty="0" smtClean="0">
                <a:solidFill>
                  <a:srgbClr val="7030A0"/>
                </a:solidFill>
              </a:rPr>
              <a:t>Drills in schools practiced.</a:t>
            </a:r>
          </a:p>
          <a:p>
            <a:pPr>
              <a:buNone/>
            </a:pPr>
            <a:endParaRPr lang="en-US" dirty="0"/>
          </a:p>
        </p:txBody>
      </p:sp>
      <p:pic>
        <p:nvPicPr>
          <p:cNvPr id="19458" name="Picture 2" descr="http://www.themattrix.com/wp-content/uploads/2014/04/atomicbomb.jpg"/>
          <p:cNvPicPr>
            <a:picLocks noChangeAspect="1" noChangeArrowheads="1"/>
          </p:cNvPicPr>
          <p:nvPr/>
        </p:nvPicPr>
        <p:blipFill>
          <a:blip r:embed="rId2" cstate="print"/>
          <a:srcRect/>
          <a:stretch>
            <a:fillRect/>
          </a:stretch>
        </p:blipFill>
        <p:spPr bwMode="auto">
          <a:xfrm>
            <a:off x="5334000" y="1676400"/>
            <a:ext cx="3048000" cy="4191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http://www.fiftiesweb.com/cars/cars.logo2.jpg"/>
          <p:cNvPicPr>
            <a:picLocks noChangeAspect="1" noChangeArrowheads="1"/>
          </p:cNvPicPr>
          <p:nvPr/>
        </p:nvPicPr>
        <p:blipFill>
          <a:blip r:embed="rId2" cstate="print"/>
          <a:srcRect/>
          <a:stretch>
            <a:fillRect/>
          </a:stretch>
        </p:blipFill>
        <p:spPr bwMode="auto">
          <a:xfrm>
            <a:off x="381000" y="2057400"/>
            <a:ext cx="4486275" cy="3124200"/>
          </a:xfrm>
          <a:prstGeom prst="rect">
            <a:avLst/>
          </a:prstGeom>
          <a:noFill/>
        </p:spPr>
      </p:pic>
      <p:sp>
        <p:nvSpPr>
          <p:cNvPr id="2" name="Title 1"/>
          <p:cNvSpPr>
            <a:spLocks noGrp="1"/>
          </p:cNvSpPr>
          <p:nvPr>
            <p:ph type="title"/>
          </p:nvPr>
        </p:nvSpPr>
        <p:spPr/>
        <p:txBody>
          <a:bodyPr/>
          <a:lstStyle/>
          <a:p>
            <a:r>
              <a:rPr lang="en-US" b="1" dirty="0" smtClean="0"/>
              <a:t>Consumerism = Success</a:t>
            </a:r>
            <a:endParaRPr lang="en-US" b="1" dirty="0"/>
          </a:p>
        </p:txBody>
      </p:sp>
      <p:sp>
        <p:nvSpPr>
          <p:cNvPr id="3" name="Content Placeholder 2"/>
          <p:cNvSpPr>
            <a:spLocks noGrp="1"/>
          </p:cNvSpPr>
          <p:nvPr>
            <p:ph idx="1"/>
          </p:nvPr>
        </p:nvSpPr>
        <p:spPr>
          <a:xfrm>
            <a:off x="4800600" y="1524000"/>
            <a:ext cx="3886200" cy="4525963"/>
          </a:xfrm>
        </p:spPr>
        <p:txBody>
          <a:bodyPr>
            <a:normAutofit fontScale="92500" lnSpcReduction="10000"/>
          </a:bodyPr>
          <a:lstStyle/>
          <a:p>
            <a:r>
              <a:rPr lang="en-US" b="1" dirty="0" smtClean="0"/>
              <a:t>60% of Americans was now middle class.</a:t>
            </a:r>
          </a:p>
          <a:p>
            <a:r>
              <a:rPr lang="en-US" b="1" dirty="0" smtClean="0"/>
              <a:t>The US became an automobile culture.</a:t>
            </a:r>
          </a:p>
          <a:p>
            <a:r>
              <a:rPr lang="en-US" b="1" dirty="0"/>
              <a:t>P</a:t>
            </a:r>
            <a:r>
              <a:rPr lang="en-US" b="1" dirty="0" smtClean="0"/>
              <a:t>rosperity increased due to plentiful jobs.</a:t>
            </a:r>
          </a:p>
          <a:p>
            <a:r>
              <a:rPr lang="en-US" b="1" dirty="0"/>
              <a:t>P</a:t>
            </a:r>
            <a:r>
              <a:rPr lang="en-US" b="1" dirty="0" smtClean="0"/>
              <a:t>rosperity and conformity increased.</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McCarthyism and The Cold War </a:t>
            </a:r>
            <a:endParaRPr lang="en-US" b="1" dirty="0"/>
          </a:p>
        </p:txBody>
      </p:sp>
      <p:sp>
        <p:nvSpPr>
          <p:cNvPr id="3" name="Content Placeholder 2"/>
          <p:cNvSpPr>
            <a:spLocks noGrp="1"/>
          </p:cNvSpPr>
          <p:nvPr>
            <p:ph idx="1"/>
          </p:nvPr>
        </p:nvSpPr>
        <p:spPr>
          <a:xfrm>
            <a:off x="457200" y="1371600"/>
            <a:ext cx="4876800" cy="4754563"/>
          </a:xfrm>
        </p:spPr>
        <p:txBody>
          <a:bodyPr>
            <a:normAutofit fontScale="62500" lnSpcReduction="20000"/>
          </a:bodyPr>
          <a:lstStyle/>
          <a:p>
            <a:r>
              <a:rPr lang="en-US" b="1" dirty="0" smtClean="0">
                <a:latin typeface="Calibri" pitchFamily="34" charset="0"/>
                <a:cs typeface="Times New Roman" pitchFamily="18" charset="0"/>
              </a:rPr>
              <a:t>Senator Joseph McCarthy took advantage of fear and distrust about the spread of communism, which was a contrast to America’s democracy.</a:t>
            </a:r>
          </a:p>
          <a:p>
            <a:r>
              <a:rPr lang="en-US" b="1" dirty="0" smtClean="0">
                <a:latin typeface="Calibri" pitchFamily="34" charset="0"/>
                <a:cs typeface="Times New Roman" pitchFamily="18" charset="0"/>
              </a:rPr>
              <a:t>He and his committee conducted this modern day witch-hunt by accusing random people of being Communists (disloyalty, subversion, and treason) and spreading hate propaganda without proper regard for evidence.</a:t>
            </a:r>
          </a:p>
          <a:p>
            <a:r>
              <a:rPr lang="en-US" b="1" dirty="0" smtClean="0">
                <a:latin typeface="Calibri" pitchFamily="34" charset="0"/>
                <a:cs typeface="Times New Roman" pitchFamily="18" charset="0"/>
              </a:rPr>
              <a:t>As a result many questioned the integrity of the government and its power over the people and forced interference into their private lives.</a:t>
            </a:r>
          </a:p>
          <a:p>
            <a:r>
              <a:rPr lang="en-US" b="1" dirty="0" smtClean="0">
                <a:latin typeface="Calibri" pitchFamily="34" charset="0"/>
                <a:cs typeface="Times New Roman" pitchFamily="18" charset="0"/>
              </a:rPr>
              <a:t>In 1953, Bradbury said, “ Some nights, when the wind is right, the future smells of kerosene.”</a:t>
            </a:r>
          </a:p>
          <a:p>
            <a:endParaRPr lang="en-US" dirty="0"/>
          </a:p>
        </p:txBody>
      </p:sp>
      <p:pic>
        <p:nvPicPr>
          <p:cNvPr id="21506" name="Picture 2" descr="http://lh4.ggpht.com/_AauCarFOO_Y/TRDg5xE4mRI/AAAAAAAACIk/3i6B1t-CDJw/LO-Sent-Is%20This%20Tomorrow_thumb%5B1%5D.jpg?imgmax=800"/>
          <p:cNvPicPr>
            <a:picLocks noChangeAspect="1" noChangeArrowheads="1"/>
          </p:cNvPicPr>
          <p:nvPr/>
        </p:nvPicPr>
        <p:blipFill>
          <a:blip r:embed="rId2" cstate="print"/>
          <a:srcRect/>
          <a:stretch>
            <a:fillRect/>
          </a:stretch>
        </p:blipFill>
        <p:spPr bwMode="auto">
          <a:xfrm>
            <a:off x="5562600" y="1447800"/>
            <a:ext cx="2657475" cy="44196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TotalTime>
  <Words>1058</Words>
  <Application>Microsoft Office PowerPoint</Application>
  <PresentationFormat>On-screen Show (4:3)</PresentationFormat>
  <Paragraphs>150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Office Theme</vt:lpstr>
      <vt:lpstr>An Introductory Powerpoint: Fahrenheit 451 by Ray Bradbury</vt:lpstr>
      <vt:lpstr>Fahrenheit 451</vt:lpstr>
      <vt:lpstr>Concepts Related to Fahrenheit 451:</vt:lpstr>
      <vt:lpstr>Additional Concepts</vt:lpstr>
      <vt:lpstr>Historical Context What Was Happening in the World in the 1950s?</vt:lpstr>
      <vt:lpstr>Lasting Effects of WWII</vt:lpstr>
      <vt:lpstr>Threat of Nuclear War</vt:lpstr>
      <vt:lpstr>Consumerism = Success</vt:lpstr>
      <vt:lpstr>McCarthyism and The Cold War </vt:lpstr>
      <vt:lpstr>Expansion of Technology &amp; Electronics</vt:lpstr>
      <vt:lpstr>PowerPoint Presentation</vt:lpstr>
      <vt:lpstr>TWO CENTRAL THEMES</vt:lpstr>
      <vt:lpstr>ADDITIONAL THEMES</vt:lpstr>
      <vt:lpstr>IN THE NOVEL:</vt:lpstr>
      <vt:lpstr>SETTING IN THE NOVEL</vt:lpstr>
      <vt:lpstr>INTERNAL CONFLICTS IN THE NOVEL</vt:lpstr>
      <vt:lpstr>EXTERNAL CONFLICTS IN THE NOVEL</vt:lpstr>
      <vt:lpstr>SYMBOLS IN THE NOVEL</vt:lpstr>
      <vt:lpstr>CHARACTERS IN THE NOVEL</vt:lpstr>
      <vt:lpstr>POINT OF VIEW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Introductory Powerpoint: Fahrenheit 451 by Ray Bradbury</dc:title>
  <dc:creator>Sandy</dc:creator>
  <cp:lastModifiedBy>Damon Derbyshire</cp:lastModifiedBy>
  <cp:revision>42</cp:revision>
  <dcterms:created xsi:type="dcterms:W3CDTF">2014-12-01T17:19:19Z</dcterms:created>
  <dcterms:modified xsi:type="dcterms:W3CDTF">2018-05-08T17:33:07Z</dcterms:modified>
</cp:coreProperties>
</file>