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7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1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6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4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5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5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0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6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E301-DE56-4B5B-9B7C-317D3E1A2EF0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04CFA-6E4B-4C16-8AAD-EB8B9EEDF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 descr="AnimalCellfor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50" name="Picture 42" descr="AnimalCell-centrio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8614" name="Group 6"/>
          <p:cNvGrpSpPr>
            <a:grpSpLocks/>
          </p:cNvGrpSpPr>
          <p:nvPr/>
        </p:nvGrpSpPr>
        <p:grpSpPr bwMode="auto">
          <a:xfrm>
            <a:off x="101600" y="5197475"/>
            <a:ext cx="3673475" cy="1547813"/>
            <a:chOff x="56" y="3274"/>
            <a:chExt cx="2314" cy="975"/>
          </a:xfrm>
        </p:grpSpPr>
        <p:sp>
          <p:nvSpPr>
            <p:cNvPr id="708615" name="Line 7"/>
            <p:cNvSpPr>
              <a:spLocks noChangeShapeType="1"/>
            </p:cNvSpPr>
            <p:nvPr/>
          </p:nvSpPr>
          <p:spPr bwMode="auto">
            <a:xfrm flipH="1">
              <a:off x="1590" y="3345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16" name="Text Box 8"/>
            <p:cNvSpPr txBox="1">
              <a:spLocks noChangeArrowheads="1"/>
            </p:cNvSpPr>
            <p:nvPr/>
          </p:nvSpPr>
          <p:spPr bwMode="auto">
            <a:xfrm>
              <a:off x="56" y="3274"/>
              <a:ext cx="1780" cy="97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cell membrane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cell boundary</a:t>
              </a:r>
              <a:endParaRPr lang="en-US" sz="2000" b="1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controls movement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of materials in &amp; out</a:t>
              </a:r>
              <a:endParaRPr lang="en-US" sz="2000" b="1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</a:t>
              </a:r>
              <a:r>
                <a:rPr lang="en-US" sz="2000" b="1">
                  <a:solidFill>
                    <a:srgbClr val="0F116A"/>
                  </a:solidFill>
                  <a:latin typeface="Arial" charset="0"/>
                </a:rPr>
                <a:t>recognizes signals</a:t>
              </a:r>
            </a:p>
          </p:txBody>
        </p:sp>
      </p:grpSp>
      <p:grpSp>
        <p:nvGrpSpPr>
          <p:cNvPr id="708617" name="Group 9"/>
          <p:cNvGrpSpPr>
            <a:grpSpLocks/>
          </p:cNvGrpSpPr>
          <p:nvPr/>
        </p:nvGrpSpPr>
        <p:grpSpPr bwMode="auto">
          <a:xfrm>
            <a:off x="69850" y="76200"/>
            <a:ext cx="3548063" cy="1912938"/>
            <a:chOff x="36" y="48"/>
            <a:chExt cx="2235" cy="1289"/>
          </a:xfrm>
        </p:grpSpPr>
        <p:sp>
          <p:nvSpPr>
            <p:cNvPr id="708618" name="Line 10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19" name="Text Box 11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cytoplasm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jelly-like material holding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organelles in place</a:t>
              </a:r>
            </a:p>
          </p:txBody>
        </p:sp>
      </p:grpSp>
      <p:grpSp>
        <p:nvGrpSpPr>
          <p:cNvPr id="708648" name="Group 40"/>
          <p:cNvGrpSpPr>
            <a:grpSpLocks/>
          </p:cNvGrpSpPr>
          <p:nvPr/>
        </p:nvGrpSpPr>
        <p:grpSpPr bwMode="auto">
          <a:xfrm>
            <a:off x="101600" y="4052888"/>
            <a:ext cx="2609850" cy="1011237"/>
            <a:chOff x="64" y="2553"/>
            <a:chExt cx="1652" cy="637"/>
          </a:xfrm>
        </p:grpSpPr>
        <p:sp>
          <p:nvSpPr>
            <p:cNvPr id="708622" name="Line 14"/>
            <p:cNvSpPr>
              <a:spLocks noChangeShapeType="1"/>
            </p:cNvSpPr>
            <p:nvPr/>
          </p:nvSpPr>
          <p:spPr bwMode="auto">
            <a:xfrm flipV="1">
              <a:off x="1532" y="2553"/>
              <a:ext cx="184" cy="51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3" name="Text Box 15"/>
            <p:cNvSpPr txBox="1">
              <a:spLocks noChangeArrowheads="1"/>
            </p:cNvSpPr>
            <p:nvPr/>
          </p:nvSpPr>
          <p:spPr bwMode="auto">
            <a:xfrm>
              <a:off x="64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mitochondria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make ATP energy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from sugar + O</a:t>
              </a:r>
              <a:r>
                <a:rPr lang="en-US" sz="2000" b="1" baseline="-25000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2</a:t>
              </a:r>
              <a:endParaRPr lang="en-US" sz="2000" b="1">
                <a:solidFill>
                  <a:srgbClr val="0F116A"/>
                </a:solidFill>
                <a:latin typeface="Arial" charset="0"/>
                <a:sym typeface="Wingdings" pitchFamily="84" charset="2"/>
              </a:endParaRPr>
            </a:p>
          </p:txBody>
        </p:sp>
      </p:grpSp>
      <p:grpSp>
        <p:nvGrpSpPr>
          <p:cNvPr id="708624" name="Group 16"/>
          <p:cNvGrpSpPr>
            <a:grpSpLocks/>
          </p:cNvGrpSpPr>
          <p:nvPr/>
        </p:nvGrpSpPr>
        <p:grpSpPr bwMode="auto">
          <a:xfrm>
            <a:off x="6253163" y="1504950"/>
            <a:ext cx="2795587" cy="1184275"/>
            <a:chOff x="3931" y="948"/>
            <a:chExt cx="1761" cy="746"/>
          </a:xfrm>
        </p:grpSpPr>
        <p:sp>
          <p:nvSpPr>
            <p:cNvPr id="708625" name="Line 17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6" name="Text Box 18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nucleus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controls cell</a:t>
              </a:r>
            </a:p>
          </p:txBody>
        </p:sp>
      </p:grpSp>
      <p:grpSp>
        <p:nvGrpSpPr>
          <p:cNvPr id="708627" name="Group 19"/>
          <p:cNvGrpSpPr>
            <a:grpSpLocks/>
          </p:cNvGrpSpPr>
          <p:nvPr/>
        </p:nvGrpSpPr>
        <p:grpSpPr bwMode="auto">
          <a:xfrm>
            <a:off x="6880225" y="3179763"/>
            <a:ext cx="2174875" cy="1208087"/>
            <a:chOff x="4326" y="2003"/>
            <a:chExt cx="1370" cy="761"/>
          </a:xfrm>
        </p:grpSpPr>
        <p:sp>
          <p:nvSpPr>
            <p:cNvPr id="708628" name="Line 20"/>
            <p:cNvSpPr>
              <a:spLocks noChangeShapeType="1"/>
            </p:cNvSpPr>
            <p:nvPr/>
          </p:nvSpPr>
          <p:spPr bwMode="auto">
            <a:xfrm flipH="1" flipV="1">
              <a:off x="4723" y="2003"/>
              <a:ext cx="102" cy="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9" name="Line 21"/>
            <p:cNvSpPr>
              <a:spLocks noChangeShapeType="1"/>
            </p:cNvSpPr>
            <p:nvPr/>
          </p:nvSpPr>
          <p:spPr bwMode="auto">
            <a:xfrm flipH="1" flipV="1">
              <a:off x="4373" y="2178"/>
              <a:ext cx="419" cy="27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0" name="Text Box 22"/>
            <p:cNvSpPr txBox="1">
              <a:spLocks noChangeArrowheads="1"/>
            </p:cNvSpPr>
            <p:nvPr/>
          </p:nvSpPr>
          <p:spPr bwMode="auto">
            <a:xfrm>
              <a:off x="4326" y="2365"/>
              <a:ext cx="1370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ribosomes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builds proteins</a:t>
              </a:r>
            </a:p>
          </p:txBody>
        </p:sp>
      </p:grpSp>
      <p:grpSp>
        <p:nvGrpSpPr>
          <p:cNvPr id="708631" name="Group 23"/>
          <p:cNvGrpSpPr>
            <a:grpSpLocks/>
          </p:cNvGrpSpPr>
          <p:nvPr/>
        </p:nvGrpSpPr>
        <p:grpSpPr bwMode="auto">
          <a:xfrm>
            <a:off x="3560763" y="3868738"/>
            <a:ext cx="2755900" cy="2557462"/>
            <a:chOff x="2235" y="2437"/>
            <a:chExt cx="1736" cy="1611"/>
          </a:xfrm>
        </p:grpSpPr>
        <p:sp>
          <p:nvSpPr>
            <p:cNvPr id="708632" name="Line 24"/>
            <p:cNvSpPr>
              <a:spLocks noChangeShapeType="1"/>
            </p:cNvSpPr>
            <p:nvPr/>
          </p:nvSpPr>
          <p:spPr bwMode="auto">
            <a:xfrm flipV="1">
              <a:off x="2692" y="2437"/>
              <a:ext cx="464" cy="111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3" name="Line 25"/>
            <p:cNvSpPr>
              <a:spLocks noChangeShapeType="1"/>
            </p:cNvSpPr>
            <p:nvPr/>
          </p:nvSpPr>
          <p:spPr bwMode="auto">
            <a:xfrm flipH="1" flipV="1">
              <a:off x="2373" y="2645"/>
              <a:ext cx="269" cy="8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4" name="Text Box 26"/>
            <p:cNvSpPr txBox="1">
              <a:spLocks noChangeArrowheads="1"/>
            </p:cNvSpPr>
            <p:nvPr/>
          </p:nvSpPr>
          <p:spPr bwMode="auto">
            <a:xfrm>
              <a:off x="2235" y="3457"/>
              <a:ext cx="1736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ER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helps finish proteins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makes membranes</a:t>
              </a:r>
            </a:p>
          </p:txBody>
        </p:sp>
      </p:grpSp>
      <p:grpSp>
        <p:nvGrpSpPr>
          <p:cNvPr id="708635" name="Group 27"/>
          <p:cNvGrpSpPr>
            <a:grpSpLocks/>
          </p:cNvGrpSpPr>
          <p:nvPr/>
        </p:nvGrpSpPr>
        <p:grpSpPr bwMode="auto">
          <a:xfrm>
            <a:off x="5853113" y="4330700"/>
            <a:ext cx="3189287" cy="1447800"/>
            <a:chOff x="3679" y="2728"/>
            <a:chExt cx="2009" cy="912"/>
          </a:xfrm>
        </p:grpSpPr>
        <p:sp>
          <p:nvSpPr>
            <p:cNvPr id="708636" name="Line 28"/>
            <p:cNvSpPr>
              <a:spLocks noChangeShapeType="1"/>
            </p:cNvSpPr>
            <p:nvPr/>
          </p:nvSpPr>
          <p:spPr bwMode="auto">
            <a:xfrm flipH="1" flipV="1">
              <a:off x="3679" y="2728"/>
              <a:ext cx="443" cy="56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37" name="Text Box 29"/>
            <p:cNvSpPr txBox="1">
              <a:spLocks noChangeArrowheads="1"/>
            </p:cNvSpPr>
            <p:nvPr/>
          </p:nvSpPr>
          <p:spPr bwMode="auto">
            <a:xfrm>
              <a:off x="4071" y="3049"/>
              <a:ext cx="1617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Golgi apparatus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finishes, packages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&amp; ships proteins</a:t>
              </a:r>
            </a:p>
          </p:txBody>
        </p:sp>
      </p:grpSp>
      <p:grpSp>
        <p:nvGrpSpPr>
          <p:cNvPr id="708638" name="Group 30"/>
          <p:cNvGrpSpPr>
            <a:grpSpLocks/>
          </p:cNvGrpSpPr>
          <p:nvPr/>
        </p:nvGrpSpPr>
        <p:grpSpPr bwMode="auto">
          <a:xfrm>
            <a:off x="4097338" y="369888"/>
            <a:ext cx="2682875" cy="1622425"/>
            <a:chOff x="2523" y="248"/>
            <a:chExt cx="1965" cy="1022"/>
          </a:xfrm>
        </p:grpSpPr>
        <p:sp>
          <p:nvSpPr>
            <p:cNvPr id="708639" name="Line 31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40" name="Text Box 32"/>
            <p:cNvSpPr txBox="1">
              <a:spLocks noChangeArrowheads="1"/>
            </p:cNvSpPr>
            <p:nvPr/>
          </p:nvSpPr>
          <p:spPr bwMode="auto">
            <a:xfrm>
              <a:off x="2523" y="248"/>
              <a:ext cx="1965" cy="783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lysosome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food digestion</a:t>
              </a:r>
              <a:endParaRPr lang="en-US" sz="2000" b="1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garbage disposal &amp;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recycling</a:t>
              </a:r>
            </a:p>
          </p:txBody>
        </p:sp>
      </p:grpSp>
      <p:grpSp>
        <p:nvGrpSpPr>
          <p:cNvPr id="708645" name="Group 37"/>
          <p:cNvGrpSpPr>
            <a:grpSpLocks/>
          </p:cNvGrpSpPr>
          <p:nvPr/>
        </p:nvGrpSpPr>
        <p:grpSpPr bwMode="auto">
          <a:xfrm>
            <a:off x="76200" y="1400175"/>
            <a:ext cx="3686175" cy="938213"/>
            <a:chOff x="48" y="882"/>
            <a:chExt cx="2322" cy="591"/>
          </a:xfrm>
        </p:grpSpPr>
        <p:sp>
          <p:nvSpPr>
            <p:cNvPr id="708642" name="Line 34"/>
            <p:cNvSpPr>
              <a:spLocks noChangeShapeType="1"/>
            </p:cNvSpPr>
            <p:nvPr/>
          </p:nvSpPr>
          <p:spPr bwMode="auto">
            <a:xfrm flipH="1" flipV="1">
              <a:off x="1710" y="1265"/>
              <a:ext cx="660" cy="49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44" name="Text Box 36"/>
            <p:cNvSpPr txBox="1">
              <a:spLocks noChangeArrowheads="1"/>
            </p:cNvSpPr>
            <p:nvPr/>
          </p:nvSpPr>
          <p:spPr bwMode="auto">
            <a:xfrm>
              <a:off x="48" y="882"/>
              <a:ext cx="1790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vacuole &amp; vesicles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transport inside cells</a:t>
              </a:r>
              <a:endParaRPr lang="en-US" sz="2000" b="1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storage</a:t>
              </a:r>
              <a:endParaRPr lang="en-US" sz="2000" b="1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708649" name="Group 41"/>
          <p:cNvGrpSpPr>
            <a:grpSpLocks/>
          </p:cNvGrpSpPr>
          <p:nvPr/>
        </p:nvGrpSpPr>
        <p:grpSpPr bwMode="auto">
          <a:xfrm>
            <a:off x="101600" y="2741613"/>
            <a:ext cx="3389313" cy="681037"/>
            <a:chOff x="64" y="1727"/>
            <a:chExt cx="2135" cy="429"/>
          </a:xfrm>
        </p:grpSpPr>
        <p:sp>
          <p:nvSpPr>
            <p:cNvPr id="708646" name="Line 38"/>
            <p:cNvSpPr>
              <a:spLocks noChangeShapeType="1"/>
            </p:cNvSpPr>
            <p:nvPr/>
          </p:nvSpPr>
          <p:spPr bwMode="auto">
            <a:xfrm flipV="1">
              <a:off x="1140" y="1727"/>
              <a:ext cx="1059" cy="33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47" name="Text Box 39"/>
            <p:cNvSpPr txBox="1">
              <a:spLocks noChangeArrowheads="1"/>
            </p:cNvSpPr>
            <p:nvPr/>
          </p:nvSpPr>
          <p:spPr bwMode="auto">
            <a:xfrm>
              <a:off x="64" y="1757"/>
              <a:ext cx="1139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centrioles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cell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5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On-screen Show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Operations</dc:creator>
  <cp:lastModifiedBy>IT Operations</cp:lastModifiedBy>
  <cp:revision>1</cp:revision>
  <dcterms:created xsi:type="dcterms:W3CDTF">2012-01-09T19:02:29Z</dcterms:created>
  <dcterms:modified xsi:type="dcterms:W3CDTF">2012-01-09T19:04:27Z</dcterms:modified>
</cp:coreProperties>
</file>